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4"/>
  </p:notesMasterIdLst>
  <p:sldIdLst>
    <p:sldId id="585" r:id="rId2"/>
    <p:sldId id="586" r:id="rId3"/>
    <p:sldId id="587" r:id="rId4"/>
    <p:sldId id="588" r:id="rId5"/>
    <p:sldId id="589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13" r:id="rId30"/>
    <p:sldId id="614" r:id="rId31"/>
    <p:sldId id="615" r:id="rId32"/>
    <p:sldId id="616" r:id="rId33"/>
    <p:sldId id="617" r:id="rId34"/>
    <p:sldId id="618" r:id="rId35"/>
    <p:sldId id="619" r:id="rId36"/>
    <p:sldId id="620" r:id="rId37"/>
    <p:sldId id="621" r:id="rId38"/>
    <p:sldId id="622" r:id="rId39"/>
    <p:sldId id="623" r:id="rId40"/>
    <p:sldId id="624" r:id="rId41"/>
    <p:sldId id="625" r:id="rId42"/>
    <p:sldId id="626" r:id="rId43"/>
    <p:sldId id="627" r:id="rId44"/>
    <p:sldId id="628" r:id="rId45"/>
    <p:sldId id="629" r:id="rId46"/>
    <p:sldId id="630" r:id="rId47"/>
    <p:sldId id="631" r:id="rId48"/>
    <p:sldId id="632" r:id="rId49"/>
    <p:sldId id="633" r:id="rId50"/>
    <p:sldId id="634" r:id="rId51"/>
    <p:sldId id="635" r:id="rId52"/>
    <p:sldId id="636" r:id="rId53"/>
    <p:sldId id="637" r:id="rId54"/>
    <p:sldId id="638" r:id="rId55"/>
    <p:sldId id="639" r:id="rId56"/>
    <p:sldId id="640" r:id="rId57"/>
    <p:sldId id="641" r:id="rId58"/>
    <p:sldId id="642" r:id="rId59"/>
    <p:sldId id="643" r:id="rId60"/>
    <p:sldId id="644" r:id="rId61"/>
    <p:sldId id="645" r:id="rId62"/>
    <p:sldId id="646" r:id="rId63"/>
    <p:sldId id="647" r:id="rId64"/>
    <p:sldId id="648" r:id="rId65"/>
    <p:sldId id="649" r:id="rId66"/>
    <p:sldId id="650" r:id="rId67"/>
    <p:sldId id="651" r:id="rId68"/>
    <p:sldId id="652" r:id="rId69"/>
    <p:sldId id="653" r:id="rId70"/>
    <p:sldId id="654" r:id="rId71"/>
    <p:sldId id="655" r:id="rId72"/>
    <p:sldId id="656" r:id="rId73"/>
    <p:sldId id="657" r:id="rId74"/>
    <p:sldId id="658" r:id="rId75"/>
    <p:sldId id="659" r:id="rId76"/>
    <p:sldId id="660" r:id="rId77"/>
    <p:sldId id="661" r:id="rId78"/>
    <p:sldId id="662" r:id="rId79"/>
    <p:sldId id="663" r:id="rId80"/>
    <p:sldId id="664" r:id="rId81"/>
    <p:sldId id="665" r:id="rId82"/>
    <p:sldId id="666" r:id="rId83"/>
    <p:sldId id="667" r:id="rId84"/>
    <p:sldId id="668" r:id="rId85"/>
    <p:sldId id="669" r:id="rId86"/>
    <p:sldId id="670" r:id="rId87"/>
    <p:sldId id="671" r:id="rId88"/>
    <p:sldId id="672" r:id="rId89"/>
    <p:sldId id="673" r:id="rId90"/>
    <p:sldId id="674" r:id="rId91"/>
    <p:sldId id="675" r:id="rId92"/>
    <p:sldId id="676" r:id="rId93"/>
  </p:sldIdLst>
  <p:sldSz cx="9144000" cy="6858000" type="screen4x3"/>
  <p:notesSz cx="6858000" cy="9144000"/>
  <p:custDataLst>
    <p:tags r:id="rId95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8000"/>
    <a:srgbClr val="CCCCFF"/>
    <a:srgbClr val="FFFF66"/>
    <a:srgbClr val="FFCCFF"/>
    <a:srgbClr val="A50021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>
        <p:scale>
          <a:sx n="80" d="100"/>
          <a:sy n="80" d="100"/>
        </p:scale>
        <p:origin x="-7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1991BB-F377-43D8-8D59-EC4E72441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681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Claim1 was shown in earlier slides. So you need not prove claim 1. Claim 2 is just rephrasing Claim 1. So these two claims </a:t>
            </a:r>
            <a:r>
              <a:rPr lang="en-US" smtClean="0"/>
              <a:t>were shown.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1991BB-F377-43D8-8D59-EC4E72441C3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38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7269-8A05-49B5-867D-BF7B63810A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25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F3E0-35BE-4328-AC9C-00838E9EC7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920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68B2-7054-4562-AD37-6E0F015B0F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442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3F95-0CC8-4FF7-8E55-BC99C5835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94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0031-0409-4F0B-8A47-0189CE827A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6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232B-03A1-49AF-A718-DB79F9EC9E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5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7537-DECE-4879-88ED-BD9382090B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45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A6F2-4F89-4FC1-952E-70852C8079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2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70E8F-F0A6-404C-BF1F-1F22D69D30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5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F66EF-5257-4A0C-B458-14AD79BB42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068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9E8A-FC4F-4CBF-A20F-B9E8E6C3E7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628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4C56AF-C22A-475E-958C-7D132DBB04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ChangeArrowheads="1"/>
          </p:cNvSpPr>
          <p:nvPr/>
        </p:nvSpPr>
        <p:spPr bwMode="auto">
          <a:xfrm>
            <a:off x="685800" y="2667000"/>
            <a:ext cx="7848600" cy="2286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 particular, when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is a prime &amp;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not a multiple of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p,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 then gcd(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k,p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)=1.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			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p)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p)</a:t>
            </a:r>
            <a:endParaRPr lang="en-US" altLang="en-US" sz="180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Therefore,</a:t>
            </a:r>
            <a:endParaRPr lang="en-US" altLang="en-US" sz="180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		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 mod p, 2k mod p,  …, (p-1)k mod 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are all different numbers.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38200" y="1219200"/>
            <a:ext cx="74676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  <a:sym typeface="Euclid Symbol" pitchFamily="18" charset="2"/>
              </a:rPr>
              <a:t>Claim 1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: Assume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 = 1.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 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.</a:t>
            </a:r>
          </a:p>
        </p:txBody>
      </p:sp>
      <p:sp>
        <p:nvSpPr>
          <p:cNvPr id="921605" name="Rectangle 5"/>
          <p:cNvSpPr>
            <a:spLocks noChangeArrowheads="1"/>
          </p:cNvSpPr>
          <p:nvPr/>
        </p:nvSpPr>
        <p:spPr bwMode="auto">
          <a:xfrm>
            <a:off x="838200" y="1905000"/>
            <a:ext cx="74676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  <a:sym typeface="Euclid Symbol" pitchFamily="18" charset="2"/>
              </a:rPr>
              <a:t>Claim 2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: Assume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 = 1.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n)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.</a:t>
            </a:r>
          </a:p>
        </p:txBody>
      </p:sp>
      <p:sp>
        <p:nvSpPr>
          <p:cNvPr id="921606" name="Line 6"/>
          <p:cNvSpPr>
            <a:spLocks noChangeShapeType="1"/>
          </p:cNvSpPr>
          <p:nvPr/>
        </p:nvSpPr>
        <p:spPr bwMode="auto">
          <a:xfrm>
            <a:off x="4572000" y="19812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07" name="Line 7"/>
          <p:cNvSpPr>
            <a:spLocks noChangeShapeType="1"/>
          </p:cNvSpPr>
          <p:nvPr/>
        </p:nvSpPr>
        <p:spPr bwMode="auto">
          <a:xfrm>
            <a:off x="6705600" y="19812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08" name="Line 8"/>
          <p:cNvSpPr>
            <a:spLocks noChangeShapeType="1"/>
          </p:cNvSpPr>
          <p:nvPr/>
        </p:nvSpPr>
        <p:spPr bwMode="auto">
          <a:xfrm>
            <a:off x="3048000" y="32004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09" name="Line 9"/>
          <p:cNvSpPr>
            <a:spLocks noChangeShapeType="1"/>
          </p:cNvSpPr>
          <p:nvPr/>
        </p:nvSpPr>
        <p:spPr bwMode="auto">
          <a:xfrm>
            <a:off x="5181600" y="32004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10" name="Text Box 10"/>
          <p:cNvSpPr txBox="1">
            <a:spLocks noChangeArrowheads="1"/>
          </p:cNvSpPr>
          <p:nvPr/>
        </p:nvSpPr>
        <p:spPr bwMode="auto">
          <a:xfrm>
            <a:off x="325438" y="5210175"/>
            <a:ext cx="84375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For example, when  </a:t>
            </a:r>
            <a:r>
              <a:rPr lang="en-US" altLang="zh-TW" sz="1600">
                <a:solidFill>
                  <a:srgbClr val="0000CC"/>
                </a:solidFill>
              </a:rPr>
              <a:t>p</a:t>
            </a:r>
            <a:r>
              <a:rPr lang="en-US" altLang="zh-TW" sz="1600"/>
              <a:t>=7 and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=3,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3 mod 7 = </a:t>
            </a:r>
            <a:r>
              <a:rPr lang="en-US" altLang="zh-TW" sz="1600">
                <a:solidFill>
                  <a:srgbClr val="A50021"/>
                </a:solidFill>
              </a:rPr>
              <a:t>3</a:t>
            </a:r>
            <a:r>
              <a:rPr lang="en-US" altLang="zh-TW" sz="1600"/>
              <a:t>,  2·3 mod 7 = </a:t>
            </a:r>
            <a:r>
              <a:rPr lang="en-US" altLang="zh-TW" sz="1600">
                <a:solidFill>
                  <a:srgbClr val="A50021"/>
                </a:solidFill>
              </a:rPr>
              <a:t>6</a:t>
            </a:r>
            <a:r>
              <a:rPr lang="en-US" altLang="zh-TW" sz="1600"/>
              <a:t>,  3·3 mod 7 = </a:t>
            </a:r>
            <a:r>
              <a:rPr lang="en-US" altLang="zh-TW" sz="1600">
                <a:solidFill>
                  <a:srgbClr val="A50021"/>
                </a:solidFill>
              </a:rPr>
              <a:t>2</a:t>
            </a:r>
            <a:r>
              <a:rPr lang="en-US" altLang="zh-TW" sz="1600"/>
              <a:t>,  4·3 mod 7 = </a:t>
            </a:r>
            <a:r>
              <a:rPr lang="en-US" altLang="zh-TW" sz="1600">
                <a:solidFill>
                  <a:srgbClr val="A50021"/>
                </a:solidFill>
              </a:rPr>
              <a:t>5</a:t>
            </a:r>
            <a:r>
              <a:rPr lang="en-US" altLang="zh-TW" sz="1600"/>
              <a:t>,  5·3 mod 7 = </a:t>
            </a:r>
            <a:r>
              <a:rPr lang="en-US" altLang="zh-TW" sz="1600">
                <a:solidFill>
                  <a:srgbClr val="A50021"/>
                </a:solidFill>
              </a:rPr>
              <a:t>1</a:t>
            </a:r>
            <a:r>
              <a:rPr lang="en-US" altLang="zh-TW" sz="1600"/>
              <a:t>, 6·3 mod 7 = </a:t>
            </a:r>
            <a:r>
              <a:rPr lang="en-US" altLang="zh-TW" sz="160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921611" name="Rectangle 11"/>
          <p:cNvSpPr>
            <a:spLocks noChangeArrowheads="1"/>
          </p:cNvSpPr>
          <p:nvPr/>
        </p:nvSpPr>
        <p:spPr bwMode="auto">
          <a:xfrm>
            <a:off x="630238" y="6076950"/>
            <a:ext cx="79041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>
                <a:solidFill>
                  <a:schemeClr val="tx2"/>
                </a:solidFill>
              </a:rPr>
              <a:t>Notice that in the above example every number from </a:t>
            </a:r>
            <a:r>
              <a:rPr lang="en-US" altLang="zh-TW" sz="1600">
                <a:solidFill>
                  <a:srgbClr val="A50021"/>
                </a:solidFill>
              </a:rPr>
              <a:t>1</a:t>
            </a:r>
            <a:r>
              <a:rPr lang="en-US" altLang="zh-TW" sz="1600">
                <a:solidFill>
                  <a:schemeClr val="tx2"/>
                </a:solidFill>
              </a:rPr>
              <a:t> to </a:t>
            </a:r>
            <a:r>
              <a:rPr lang="en-US" altLang="zh-TW" sz="1600">
                <a:solidFill>
                  <a:srgbClr val="A50021"/>
                </a:solidFill>
              </a:rPr>
              <a:t>6</a:t>
            </a:r>
            <a:r>
              <a:rPr lang="en-US" altLang="zh-TW" sz="1600">
                <a:solidFill>
                  <a:schemeClr val="tx2"/>
                </a:solidFill>
              </a:rPr>
              <a:t> appears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31798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5" grpId="0" animBg="1"/>
      <p:bldP spid="921606" grpId="0" animBg="1"/>
      <p:bldP spid="921607" grpId="0" animBg="1"/>
      <p:bldP spid="921608" grpId="0" animBg="1"/>
      <p:bldP spid="921609" grpId="0" animBg="1"/>
      <p:bldP spid="921610" grpId="0"/>
      <p:bldP spid="9216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1219200" y="1371600"/>
            <a:ext cx="6667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this lecture we will study the Chinese remainder theorem,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which is a method to solve equations about remainders.</a:t>
            </a:r>
          </a:p>
        </p:txBody>
      </p:sp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2651125" y="2860675"/>
            <a:ext cx="40259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Chinese Remainder theorem</a:t>
            </a:r>
          </a:p>
        </p:txBody>
      </p:sp>
    </p:spTree>
    <p:extLst>
      <p:ext uri="{BB962C8B-B14F-4D97-AF65-F5344CB8AC3E}">
        <p14:creationId xmlns:p14="http://schemas.microsoft.com/office/powerpoint/2010/main" val="23338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633788" y="457200"/>
            <a:ext cx="185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Case Study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467100" y="1981200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760663" y="1423988"/>
            <a:ext cx="4056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solve the following equation?</a:t>
            </a:r>
          </a:p>
        </p:txBody>
      </p:sp>
      <p:sp>
        <p:nvSpPr>
          <p:cNvPr id="885765" name="Text Box 5"/>
          <p:cNvSpPr txBox="1">
            <a:spLocks noChangeArrowheads="1"/>
          </p:cNvSpPr>
          <p:nvPr/>
        </p:nvSpPr>
        <p:spPr bwMode="auto">
          <a:xfrm>
            <a:off x="4953000" y="2878138"/>
            <a:ext cx="1738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7)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5767" name="Text Box 7"/>
          <p:cNvSpPr txBox="1">
            <a:spLocks noChangeArrowheads="1"/>
          </p:cNvSpPr>
          <p:nvPr/>
        </p:nvSpPr>
        <p:spPr bwMode="auto">
          <a:xfrm>
            <a:off x="914400" y="2878138"/>
            <a:ext cx="3913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consider the equation</a:t>
            </a:r>
          </a:p>
        </p:txBody>
      </p:sp>
      <p:sp>
        <p:nvSpPr>
          <p:cNvPr id="885768" name="Text Box 8"/>
          <p:cNvSpPr txBox="1">
            <a:spLocks noChangeArrowheads="1"/>
          </p:cNvSpPr>
          <p:nvPr/>
        </p:nvSpPr>
        <p:spPr bwMode="auto">
          <a:xfrm>
            <a:off x="914400" y="3455988"/>
            <a:ext cx="5573713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Suppose there is a solution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to the equation,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there is a solution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in the range from </a:t>
            </a:r>
            <a:r>
              <a:rPr lang="en-US" altLang="zh-TW">
                <a:solidFill>
                  <a:srgbClr val="0000CC"/>
                </a:solidFill>
              </a:rPr>
              <a:t>0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6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because we can replace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x mod 7</a:t>
            </a:r>
            <a:r>
              <a:rPr lang="en-US" altLang="zh-TW"/>
              <a:t>.</a:t>
            </a:r>
          </a:p>
        </p:txBody>
      </p:sp>
      <p:sp>
        <p:nvSpPr>
          <p:cNvPr id="885769" name="Text Box 9"/>
          <p:cNvSpPr txBox="1">
            <a:spLocks noChangeArrowheads="1"/>
          </p:cNvSpPr>
          <p:nvPr/>
        </p:nvSpPr>
        <p:spPr bwMode="auto">
          <a:xfrm>
            <a:off x="968375" y="4967288"/>
            <a:ext cx="4289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Then we can see that </a:t>
            </a:r>
            <a:r>
              <a:rPr lang="en-US" altLang="zh-TW">
                <a:solidFill>
                  <a:srgbClr val="0000CC"/>
                </a:solidFill>
              </a:rPr>
              <a:t>x=5</a:t>
            </a:r>
            <a:r>
              <a:rPr lang="en-US" altLang="zh-TW"/>
              <a:t> is a solution.</a:t>
            </a:r>
          </a:p>
        </p:txBody>
      </p:sp>
      <p:sp>
        <p:nvSpPr>
          <p:cNvPr id="885770" name="Text Box 10"/>
          <p:cNvSpPr txBox="1">
            <a:spLocks noChangeArrowheads="1"/>
          </p:cNvSpPr>
          <p:nvPr/>
        </p:nvSpPr>
        <p:spPr bwMode="auto">
          <a:xfrm>
            <a:off x="974725" y="5638800"/>
            <a:ext cx="71786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Also, </a:t>
            </a:r>
            <a:r>
              <a:rPr lang="en-US" altLang="zh-TW">
                <a:solidFill>
                  <a:srgbClr val="0000CC"/>
                </a:solidFill>
              </a:rPr>
              <a:t>5+7, 5+2·7, 5+3·7, …, 5-7, 5-2·7</a:t>
            </a:r>
            <a:r>
              <a:rPr lang="en-US" altLang="zh-TW"/>
              <a:t>…, are solutions.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 the solutions are of the form </a:t>
            </a:r>
            <a:r>
              <a:rPr lang="en-US" altLang="zh-TW">
                <a:solidFill>
                  <a:srgbClr val="0000CC"/>
                </a:solidFill>
              </a:rPr>
              <a:t>5+7k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583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5" grpId="0"/>
      <p:bldP spid="885767" grpId="0"/>
      <p:bldP spid="885768" grpId="0"/>
      <p:bldP spid="885769" grpId="0"/>
      <p:bldP spid="885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11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67100" y="1981200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60663" y="1423988"/>
            <a:ext cx="4056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solve the following equation?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51013" y="3048000"/>
            <a:ext cx="18415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7)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5x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6 (mod 9)</a:t>
            </a: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/>
            </a:r>
            <a:br>
              <a:rPr lang="en-US" altLang="zh-TW">
                <a:solidFill>
                  <a:srgbClr val="0000CC"/>
                </a:solidFill>
                <a:sym typeface="Euclid Symbol" pitchFamily="18" charset="2"/>
              </a:rPr>
            </a:b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-1 (mod 5)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2 (mod 6)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10x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2 (mod 7)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3x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1 (mod 6)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4742" name="Text Box 6"/>
          <p:cNvSpPr txBox="1">
            <a:spLocks noChangeArrowheads="1"/>
          </p:cNvSpPr>
          <p:nvPr/>
        </p:nvSpPr>
        <p:spPr bwMode="auto">
          <a:xfrm>
            <a:off x="4630738" y="3059113"/>
            <a:ext cx="3090862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5 + 7k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3 + 9k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1 + 5k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2 + 3k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3 + 7k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no solutions</a:t>
            </a:r>
          </a:p>
        </p:txBody>
      </p:sp>
    </p:spTree>
    <p:extLst>
      <p:ext uri="{BB962C8B-B14F-4D97-AF65-F5344CB8AC3E}">
        <p14:creationId xmlns:p14="http://schemas.microsoft.com/office/powerpoint/2010/main" val="172234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72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Relatively Prime</a:t>
            </a:r>
          </a:p>
        </p:txBody>
      </p:sp>
      <p:sp>
        <p:nvSpPr>
          <p:cNvPr id="859139" name="Text Box 3"/>
          <p:cNvSpPr txBox="1">
            <a:spLocks noChangeArrowheads="1"/>
          </p:cNvSpPr>
          <p:nvPr/>
        </p:nvSpPr>
        <p:spPr bwMode="auto">
          <a:xfrm>
            <a:off x="2627313" y="2057400"/>
            <a:ext cx="38973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1: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are relatively prime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59142" name="Text Box 6"/>
          <p:cNvSpPr txBox="1">
            <a:spLocks noChangeArrowheads="1"/>
          </p:cNvSpPr>
          <p:nvPr/>
        </p:nvSpPr>
        <p:spPr bwMode="auto">
          <a:xfrm>
            <a:off x="252413" y="2751138"/>
            <a:ext cx="858678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Without loss of generality, we can assume that </a:t>
            </a:r>
            <a:r>
              <a:rPr lang="en-US" altLang="zh-TW">
                <a:solidFill>
                  <a:srgbClr val="0000CC"/>
                </a:solidFill>
              </a:rPr>
              <a:t>0 &lt; a &lt; n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Because we can replace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without changing the equation.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e.g.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103x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6 (mod 9)</a:t>
            </a:r>
            <a:r>
              <a:rPr lang="en-US" altLang="en-US">
                <a:sym typeface="Euclid Symbol" pitchFamily="18" charset="2"/>
              </a:rPr>
              <a:t> is equivalent to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4x  6 (mod 9).</a:t>
            </a:r>
          </a:p>
          <a:p>
            <a:pPr eaLnBrk="1" hangingPunct="1">
              <a:lnSpc>
                <a:spcPct val="150000"/>
              </a:lnSpc>
            </a:pP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Since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and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>
                <a:sym typeface="Euclid Symbol" pitchFamily="18" charset="2"/>
              </a:rPr>
              <a:t> are relatively prime, there exists a multiplicative inverse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a’</a:t>
            </a:r>
            <a:r>
              <a:rPr lang="en-US" altLang="en-US">
                <a:sym typeface="Euclid Symbol" pitchFamily="18" charset="2"/>
              </a:rPr>
              <a:t> for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Hence we can multiply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a’</a:t>
            </a:r>
            <a:r>
              <a:rPr lang="en-US" altLang="en-US">
                <a:sym typeface="Euclid Symbol" pitchFamily="18" charset="2"/>
              </a:rPr>
              <a:t> on both sides of the equation to obtain</a:t>
            </a:r>
          </a:p>
        </p:txBody>
      </p:sp>
      <p:sp>
        <p:nvSpPr>
          <p:cNvPr id="859143" name="Rectangle 7"/>
          <p:cNvSpPr>
            <a:spLocks noChangeArrowheads="1"/>
          </p:cNvSpPr>
          <p:nvPr/>
        </p:nvSpPr>
        <p:spPr bwMode="auto">
          <a:xfrm>
            <a:off x="3657600" y="5414963"/>
            <a:ext cx="17716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a’b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</a:p>
        </p:txBody>
      </p:sp>
      <p:sp>
        <p:nvSpPr>
          <p:cNvPr id="859144" name="Rectangle 8"/>
          <p:cNvSpPr>
            <a:spLocks noChangeArrowheads="1"/>
          </p:cNvSpPr>
          <p:nvPr/>
        </p:nvSpPr>
        <p:spPr bwMode="auto">
          <a:xfrm>
            <a:off x="762000" y="6096000"/>
            <a:ext cx="75596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Therefore, a solution always exists when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and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>
                <a:sym typeface="Euclid Symbol" pitchFamily="18" charset="2"/>
              </a:rPr>
              <a:t> are relatively prime.</a:t>
            </a:r>
          </a:p>
        </p:txBody>
      </p:sp>
    </p:spTree>
    <p:extLst>
      <p:ext uri="{BB962C8B-B14F-4D97-AF65-F5344CB8AC3E}">
        <p14:creationId xmlns:p14="http://schemas.microsoft.com/office/powerpoint/2010/main" val="35532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9" grpId="0" animBg="1"/>
      <p:bldP spid="859143" grpId="0" animBg="1"/>
      <p:bldP spid="8591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61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Common Factor</a:t>
            </a:r>
          </a:p>
        </p:txBody>
      </p:sp>
      <p:sp>
        <p:nvSpPr>
          <p:cNvPr id="860163" name="Text Box 3"/>
          <p:cNvSpPr txBox="1">
            <a:spLocks noChangeArrowheads="1"/>
          </p:cNvSpPr>
          <p:nvPr/>
        </p:nvSpPr>
        <p:spPr bwMode="auto">
          <a:xfrm>
            <a:off x="2362200" y="1881188"/>
            <a:ext cx="47593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2: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 </a:t>
            </a:r>
            <a:r>
              <a:rPr lang="en-US" altLang="zh-TW">
                <a:solidFill>
                  <a:srgbClr val="0000CC"/>
                </a:solidFill>
              </a:rPr>
              <a:t>c&gt;=2</a:t>
            </a:r>
            <a:r>
              <a:rPr lang="en-US" altLang="zh-TW"/>
              <a:t>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60165" name="Rectangle 5"/>
          <p:cNvSpPr>
            <a:spLocks noChangeArrowheads="1"/>
          </p:cNvSpPr>
          <p:nvPr/>
        </p:nvSpPr>
        <p:spPr bwMode="auto">
          <a:xfrm>
            <a:off x="2362200" y="2438400"/>
            <a:ext cx="23383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2a: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divides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.</a:t>
            </a:r>
          </a:p>
        </p:txBody>
      </p:sp>
      <p:sp>
        <p:nvSpPr>
          <p:cNvPr id="860166" name="Rectangle 6"/>
          <p:cNvSpPr>
            <a:spLocks noChangeArrowheads="1"/>
          </p:cNvSpPr>
          <p:nvPr/>
        </p:nvSpPr>
        <p:spPr bwMode="auto">
          <a:xfrm>
            <a:off x="2286000" y="3200400"/>
            <a:ext cx="36734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    ax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ax = b + nk </a:t>
            </a:r>
            <a:r>
              <a:rPr lang="en-US" altLang="zh-TW"/>
              <a:t>for some integer</a:t>
            </a:r>
            <a:r>
              <a:rPr lang="en-US" altLang="zh-TW">
                <a:solidFill>
                  <a:srgbClr val="0000CC"/>
                </a:solidFill>
              </a:rPr>
              <a:t> 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cx = 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= 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(mod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0167" name="Text Box 7"/>
          <p:cNvSpPr txBox="1">
            <a:spLocks noChangeArrowheads="1"/>
          </p:cNvSpPr>
          <p:nvPr/>
        </p:nvSpPr>
        <p:spPr bwMode="auto">
          <a:xfrm>
            <a:off x="381000" y="6096000"/>
            <a:ext cx="8432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Case (2a) we can simplify the equation, and solve the new equation instead.</a:t>
            </a:r>
          </a:p>
        </p:txBody>
      </p:sp>
      <p:sp>
        <p:nvSpPr>
          <p:cNvPr id="860168" name="Text Box 8"/>
          <p:cNvSpPr txBox="1">
            <a:spLocks noChangeArrowheads="1"/>
          </p:cNvSpPr>
          <p:nvPr/>
        </p:nvSpPr>
        <p:spPr bwMode="auto">
          <a:xfrm>
            <a:off x="4876800" y="4267200"/>
            <a:ext cx="39417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assume c|a and c|n and also c|b.</a:t>
            </a:r>
          </a:p>
        </p:txBody>
      </p:sp>
      <p:sp>
        <p:nvSpPr>
          <p:cNvPr id="860169" name="Line 9"/>
          <p:cNvSpPr>
            <a:spLocks noChangeShapeType="1"/>
          </p:cNvSpPr>
          <p:nvPr/>
        </p:nvSpPr>
        <p:spPr bwMode="auto">
          <a:xfrm flipV="1">
            <a:off x="6553200" y="2286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70" name="Line 10"/>
          <p:cNvSpPr>
            <a:spLocks noChangeShapeType="1"/>
          </p:cNvSpPr>
          <p:nvPr/>
        </p:nvSpPr>
        <p:spPr bwMode="auto">
          <a:xfrm flipH="1" flipV="1">
            <a:off x="4724400" y="2667000"/>
            <a:ext cx="37338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72" name="Line 12"/>
          <p:cNvSpPr>
            <a:spLocks noChangeShapeType="1"/>
          </p:cNvSpPr>
          <p:nvPr/>
        </p:nvSpPr>
        <p:spPr bwMode="auto">
          <a:xfrm flipH="1" flipV="1">
            <a:off x="4572000" y="56388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animBg="1"/>
      <p:bldP spid="860165" grpId="0" animBg="1"/>
      <p:bldP spid="860167" grpId="0" animBg="1"/>
      <p:bldP spid="860168" grpId="0" animBg="1"/>
      <p:bldP spid="860169" grpId="0" animBg="1"/>
      <p:bldP spid="860170" grpId="0" animBg="1"/>
      <p:bldP spid="8601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61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Common Factor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62200" y="1881188"/>
            <a:ext cx="47593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2: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 </a:t>
            </a:r>
            <a:r>
              <a:rPr lang="en-US" altLang="zh-TW">
                <a:solidFill>
                  <a:srgbClr val="0000CC"/>
                </a:solidFill>
              </a:rPr>
              <a:t>c&gt;=2</a:t>
            </a:r>
            <a:r>
              <a:rPr lang="en-US" altLang="zh-TW"/>
              <a:t>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80645" name="Rectangle 5"/>
          <p:cNvSpPr>
            <a:spLocks noChangeArrowheads="1"/>
          </p:cNvSpPr>
          <p:nvPr/>
        </p:nvSpPr>
        <p:spPr bwMode="auto">
          <a:xfrm>
            <a:off x="2362200" y="2438400"/>
            <a:ext cx="33321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2b: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does not divides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.</a:t>
            </a:r>
          </a:p>
        </p:txBody>
      </p:sp>
      <p:sp>
        <p:nvSpPr>
          <p:cNvPr id="880646" name="Rectangle 6"/>
          <p:cNvSpPr>
            <a:spLocks noChangeArrowheads="1"/>
          </p:cNvSpPr>
          <p:nvPr/>
        </p:nvSpPr>
        <p:spPr bwMode="auto">
          <a:xfrm>
            <a:off x="1600200" y="3124200"/>
            <a:ext cx="587375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    ax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ax = b + nk </a:t>
            </a:r>
            <a:r>
              <a:rPr lang="en-US" altLang="zh-TW"/>
              <a:t>for some integer</a:t>
            </a:r>
            <a:r>
              <a:rPr lang="en-US" altLang="zh-TW">
                <a:solidFill>
                  <a:srgbClr val="0000CC"/>
                </a:solidFill>
              </a:rPr>
              <a:t> 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cx = b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= b/c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ym typeface="Wingdings" pitchFamily="2" charset="2"/>
              </a:rPr>
              <a:t>This is a contradiction, since</a:t>
            </a:r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zh-TW"/>
              <a:t>and</a:t>
            </a:r>
            <a:r>
              <a:rPr lang="en-US" altLang="zh-TW">
                <a:solidFill>
                  <a:srgbClr val="0000CC"/>
                </a:solidFill>
              </a:rPr>
              <a:t>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k </a:t>
            </a:r>
            <a:r>
              <a:rPr lang="en-US" altLang="zh-TW"/>
              <a:t>are integers,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</a:t>
            </a:r>
            <a:r>
              <a:rPr lang="en-US" altLang="zh-TW">
                <a:solidFill>
                  <a:srgbClr val="0000CC"/>
                </a:solidFill>
              </a:rPr>
              <a:t> b/c </a:t>
            </a:r>
            <a:r>
              <a:rPr lang="en-US" altLang="zh-TW"/>
              <a:t>is not an integer since</a:t>
            </a:r>
            <a:r>
              <a:rPr lang="en-US" altLang="zh-TW">
                <a:solidFill>
                  <a:srgbClr val="0000CC"/>
                </a:solidFill>
              </a:rPr>
              <a:t> c </a:t>
            </a:r>
            <a:r>
              <a:rPr lang="en-US" altLang="zh-TW"/>
              <a:t>does not divide</a:t>
            </a:r>
            <a:r>
              <a:rPr lang="en-US" altLang="zh-TW">
                <a:solidFill>
                  <a:srgbClr val="0000CC"/>
                </a:solidFill>
              </a:rPr>
              <a:t> b.</a:t>
            </a:r>
          </a:p>
        </p:txBody>
      </p:sp>
      <p:sp>
        <p:nvSpPr>
          <p:cNvPr id="880647" name="Text Box 7"/>
          <p:cNvSpPr txBox="1">
            <a:spLocks noChangeArrowheads="1"/>
          </p:cNvSpPr>
          <p:nvPr/>
        </p:nvSpPr>
        <p:spPr bwMode="auto">
          <a:xfrm>
            <a:off x="2209800" y="6248400"/>
            <a:ext cx="47625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in Case 2b, there is no solution.</a:t>
            </a:r>
          </a:p>
        </p:txBody>
      </p:sp>
    </p:spTree>
    <p:extLst>
      <p:ext uri="{BB962C8B-B14F-4D97-AF65-F5344CB8AC3E}">
        <p14:creationId xmlns:p14="http://schemas.microsoft.com/office/powerpoint/2010/main" val="30195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5" grpId="0" animBg="1"/>
      <p:bldP spid="8806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11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One Equation</a:t>
            </a:r>
          </a:p>
        </p:txBody>
      </p:sp>
      <p:sp>
        <p:nvSpPr>
          <p:cNvPr id="862211" name="Text Box 3"/>
          <p:cNvSpPr txBox="1">
            <a:spLocks noChangeArrowheads="1"/>
          </p:cNvSpPr>
          <p:nvPr/>
        </p:nvSpPr>
        <p:spPr bwMode="auto">
          <a:xfrm>
            <a:off x="563563" y="2119313"/>
            <a:ext cx="7970837" cy="16144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Let </a:t>
            </a:r>
            <a:r>
              <a:rPr lang="en-US" altLang="zh-TW">
                <a:solidFill>
                  <a:srgbClr val="0000CC"/>
                </a:solidFill>
              </a:rPr>
              <a:t>a, b, n</a:t>
            </a:r>
            <a:r>
              <a:rPr lang="en-US" altLang="zh-TW"/>
              <a:t> be given integers. 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above equation has a solution if and only if </a:t>
            </a:r>
            <a:r>
              <a:rPr lang="en-US" altLang="zh-TW">
                <a:solidFill>
                  <a:srgbClr val="0000CC"/>
                </a:solidFill>
              </a:rPr>
              <a:t>gcd(a,n) | b.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Furthermore, if the condition </a:t>
            </a:r>
            <a:r>
              <a:rPr lang="en-US" altLang="zh-TW">
                <a:solidFill>
                  <a:srgbClr val="0000CC"/>
                </a:solidFill>
              </a:rPr>
              <a:t>gcd(a,n) | b</a:t>
            </a:r>
            <a:r>
              <a:rPr lang="en-US" altLang="zh-TW"/>
              <a:t> is satisfied,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solutions are of the form </a:t>
            </a:r>
            <a:r>
              <a:rPr lang="en-US" altLang="zh-TW">
                <a:solidFill>
                  <a:srgbClr val="0000CC"/>
                </a:solidFill>
              </a:rPr>
              <a:t>y mod (n/gcd(a,n))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y</a:t>
            </a:r>
            <a:r>
              <a:rPr lang="en-US" altLang="zh-TW"/>
              <a:t>.</a:t>
            </a:r>
          </a:p>
        </p:txBody>
      </p:sp>
      <p:sp>
        <p:nvSpPr>
          <p:cNvPr id="862212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62213" name="Text Box 5"/>
          <p:cNvSpPr txBox="1">
            <a:spLocks noChangeArrowheads="1"/>
          </p:cNvSpPr>
          <p:nvPr/>
        </p:nvSpPr>
        <p:spPr bwMode="auto">
          <a:xfrm>
            <a:off x="1004888" y="4262438"/>
            <a:ext cx="7132637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Proof.  	First, divide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gcd(a,n).</a:t>
            </a:r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If not divisible, then there is no solution by Case (2b).</a:t>
            </a:r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If divisible, then we simplify the solution as in Case (2a).</a:t>
            </a:r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we proceed as in Case (1) to compute the solution.</a:t>
            </a:r>
          </a:p>
        </p:txBody>
      </p:sp>
    </p:spTree>
    <p:extLst>
      <p:ext uri="{BB962C8B-B14F-4D97-AF65-F5344CB8AC3E}">
        <p14:creationId xmlns:p14="http://schemas.microsoft.com/office/powerpoint/2010/main" val="11023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2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Exercise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87x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15)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14" name="Text Box 6"/>
          <p:cNvSpPr txBox="1">
            <a:spLocks noChangeArrowheads="1"/>
          </p:cNvSpPr>
          <p:nvPr/>
        </p:nvSpPr>
        <p:spPr bwMode="auto">
          <a:xfrm>
            <a:off x="935038" y="4953000"/>
            <a:ext cx="1427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no solutions</a:t>
            </a:r>
          </a:p>
        </p:txBody>
      </p:sp>
      <p:sp>
        <p:nvSpPr>
          <p:cNvPr id="887815" name="Text Box 7"/>
          <p:cNvSpPr txBox="1">
            <a:spLocks noChangeArrowheads="1"/>
          </p:cNvSpPr>
          <p:nvPr/>
        </p:nvSpPr>
        <p:spPr bwMode="auto">
          <a:xfrm>
            <a:off x="3497263" y="1295400"/>
            <a:ext cx="282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Replace </a:t>
            </a:r>
            <a:r>
              <a:rPr lang="en-US" altLang="zh-TW">
                <a:solidFill>
                  <a:srgbClr val="0000CC"/>
                </a:solidFill>
              </a:rPr>
              <a:t>87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87 mod 15</a:t>
            </a:r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3200400" y="10668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7817" name="Text Box 9"/>
          <p:cNvSpPr txBox="1">
            <a:spLocks noChangeArrowheads="1"/>
          </p:cNvSpPr>
          <p:nvPr/>
        </p:nvSpPr>
        <p:spPr bwMode="auto">
          <a:xfrm>
            <a:off x="798513" y="1828800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12x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15)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18" name="Text Box 10"/>
          <p:cNvSpPr txBox="1">
            <a:spLocks noChangeArrowheads="1"/>
          </p:cNvSpPr>
          <p:nvPr/>
        </p:nvSpPr>
        <p:spPr bwMode="auto">
          <a:xfrm>
            <a:off x="3489325" y="1828800"/>
            <a:ext cx="3898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Divide both sides by </a:t>
            </a:r>
            <a:r>
              <a:rPr lang="en-US" altLang="zh-TW">
                <a:solidFill>
                  <a:srgbClr val="0000CC"/>
                </a:solidFill>
              </a:rPr>
              <a:t>gcd(12,15) = 3</a:t>
            </a:r>
          </a:p>
        </p:txBody>
      </p:sp>
      <p:sp>
        <p:nvSpPr>
          <p:cNvPr id="887819" name="Text Box 11"/>
          <p:cNvSpPr txBox="1">
            <a:spLocks noChangeArrowheads="1"/>
          </p:cNvSpPr>
          <p:nvPr/>
        </p:nvSpPr>
        <p:spPr bwMode="auto">
          <a:xfrm>
            <a:off x="889000" y="2376488"/>
            <a:ext cx="170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1 (mod 5)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20" name="Text Box 12"/>
          <p:cNvSpPr txBox="1">
            <a:spLocks noChangeArrowheads="1"/>
          </p:cNvSpPr>
          <p:nvPr/>
        </p:nvSpPr>
        <p:spPr bwMode="auto">
          <a:xfrm>
            <a:off x="3489325" y="2403475"/>
            <a:ext cx="537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the multiplicative inverse of </a:t>
            </a:r>
            <a:r>
              <a:rPr lang="en-US" altLang="zh-TW">
                <a:solidFill>
                  <a:srgbClr val="0000CC"/>
                </a:solidFill>
              </a:rPr>
              <a:t>4</a:t>
            </a:r>
            <a:r>
              <a:rPr lang="en-US" altLang="zh-TW"/>
              <a:t> modulo </a:t>
            </a:r>
            <a:r>
              <a:rPr lang="en-US" altLang="zh-TW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887821" name="Text Box 13"/>
          <p:cNvSpPr txBox="1">
            <a:spLocks noChangeArrowheads="1"/>
          </p:cNvSpPr>
          <p:nvPr/>
        </p:nvSpPr>
        <p:spPr bwMode="auto">
          <a:xfrm>
            <a:off x="1028700" y="2909888"/>
            <a:ext cx="123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4 + 5k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28600" y="3429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6"/>
          <p:cNvSpPr txBox="1">
            <a:spLocks noChangeArrowheads="1"/>
          </p:cNvSpPr>
          <p:nvPr/>
        </p:nvSpPr>
        <p:spPr bwMode="auto">
          <a:xfrm>
            <a:off x="685800" y="3810000"/>
            <a:ext cx="208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114x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5 (mod 22)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25" name="Text Box 17"/>
          <p:cNvSpPr txBox="1">
            <a:spLocks noChangeArrowheads="1"/>
          </p:cNvSpPr>
          <p:nvPr/>
        </p:nvSpPr>
        <p:spPr bwMode="auto">
          <a:xfrm>
            <a:off x="3505200" y="3824288"/>
            <a:ext cx="299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Replace </a:t>
            </a:r>
            <a:r>
              <a:rPr lang="en-US" altLang="zh-TW">
                <a:solidFill>
                  <a:srgbClr val="0000CC"/>
                </a:solidFill>
              </a:rPr>
              <a:t>114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114 mod 22</a:t>
            </a:r>
          </a:p>
        </p:txBody>
      </p:sp>
      <p:sp>
        <p:nvSpPr>
          <p:cNvPr id="887826" name="Text Box 18"/>
          <p:cNvSpPr txBox="1">
            <a:spLocks noChangeArrowheads="1"/>
          </p:cNvSpPr>
          <p:nvPr/>
        </p:nvSpPr>
        <p:spPr bwMode="auto">
          <a:xfrm>
            <a:off x="901700" y="4357688"/>
            <a:ext cx="187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5 (mod 22)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27" name="Text Box 19"/>
          <p:cNvSpPr txBox="1">
            <a:spLocks noChangeArrowheads="1"/>
          </p:cNvSpPr>
          <p:nvPr/>
        </p:nvSpPr>
        <p:spPr bwMode="auto">
          <a:xfrm>
            <a:off x="3492500" y="4357688"/>
            <a:ext cx="3832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Divide both sides by </a:t>
            </a:r>
            <a:r>
              <a:rPr lang="en-US" altLang="zh-TW">
                <a:solidFill>
                  <a:srgbClr val="0000CC"/>
                </a:solidFill>
              </a:rPr>
              <a:t>gcd(4,22) = 2</a:t>
            </a:r>
          </a:p>
        </p:txBody>
      </p:sp>
      <p:sp>
        <p:nvSpPr>
          <p:cNvPr id="887828" name="Text Box 20"/>
          <p:cNvSpPr txBox="1">
            <a:spLocks noChangeArrowheads="1"/>
          </p:cNvSpPr>
          <p:nvPr/>
        </p:nvSpPr>
        <p:spPr bwMode="auto">
          <a:xfrm>
            <a:off x="3505200" y="4967288"/>
            <a:ext cx="3195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Because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does not divide </a:t>
            </a:r>
            <a:r>
              <a:rPr lang="en-US" altLang="zh-TW">
                <a:solidFill>
                  <a:srgbClr val="0000CC"/>
                </a:solidFill>
              </a:rPr>
              <a:t>5</a:t>
            </a:r>
            <a:r>
              <a:rPr lang="en-US" altLang="zh-TW"/>
              <a:t>.</a:t>
            </a:r>
          </a:p>
        </p:txBody>
      </p:sp>
      <p:sp>
        <p:nvSpPr>
          <p:cNvPr id="887829" name="Text Box 21"/>
          <p:cNvSpPr txBox="1">
            <a:spLocks noChangeArrowheads="1"/>
          </p:cNvSpPr>
          <p:nvPr/>
        </p:nvSpPr>
        <p:spPr bwMode="auto">
          <a:xfrm>
            <a:off x="1000125" y="5688013"/>
            <a:ext cx="7153275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Important:</a:t>
            </a:r>
            <a:r>
              <a:rPr lang="en-US" altLang="zh-TW"/>
              <a:t> to be familiar with the extended Euclidean algorithm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to compute gcd and to compute multiplicative inverse.</a:t>
            </a:r>
          </a:p>
        </p:txBody>
      </p:sp>
    </p:spTree>
    <p:extLst>
      <p:ext uri="{BB962C8B-B14F-4D97-AF65-F5344CB8AC3E}">
        <p14:creationId xmlns:p14="http://schemas.microsoft.com/office/powerpoint/2010/main" val="13693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5" grpId="0"/>
      <p:bldP spid="887817" grpId="0"/>
      <p:bldP spid="887818" grpId="0"/>
      <p:bldP spid="887819" grpId="0"/>
      <p:bldP spid="887820" grpId="0"/>
      <p:bldP spid="887821" grpId="0"/>
      <p:bldP spid="887825" grpId="0"/>
      <p:bldP spid="887826" grpId="0"/>
      <p:bldP spid="887827" grpId="0"/>
      <p:bldP spid="887828" grpId="0"/>
      <p:bldP spid="8878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Text Box 2"/>
          <p:cNvSpPr txBox="1">
            <a:spLocks noChangeArrowheads="1"/>
          </p:cNvSpPr>
          <p:nvPr/>
        </p:nvSpPr>
        <p:spPr bwMode="auto">
          <a:xfrm>
            <a:off x="1219200" y="1687513"/>
            <a:ext cx="67818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/>
              <a:t>Example: </a:t>
            </a:r>
            <a:r>
              <a:rPr kumimoji="0" lang="en-US" altLang="en-US">
                <a:solidFill>
                  <a:srgbClr val="0000CC"/>
                </a:solidFill>
              </a:rPr>
              <a:t>n</a:t>
            </a:r>
            <a:r>
              <a:rPr kumimoji="0" lang="en-US" altLang="en-US"/>
              <a:t> = 123, </a:t>
            </a:r>
            <a:r>
              <a:rPr kumimoji="0" lang="en-US" altLang="en-US">
                <a:solidFill>
                  <a:srgbClr val="0000CC"/>
                </a:solidFill>
              </a:rPr>
              <a:t>k</a:t>
            </a:r>
            <a:r>
              <a:rPr kumimoji="0" lang="en-US" altLang="en-US"/>
              <a:t>=37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123 = 3·37 + 12    	so 12 = n - 3k 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37 = 3·12 + 1        	so 1 = 37 – 3·12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                                               = k – 3(n-3k) = 10k - 3n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12 = 12·1 + 0         	done, gcd=1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                                        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457200"/>
            <a:ext cx="496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Computing Multiplicative Inverse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533400" y="5103813"/>
            <a:ext cx="81391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So 1 = 10k-3n.  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Then we know that 10 is the multiplicative inverse of 37 under modulo 123.</a:t>
            </a:r>
          </a:p>
        </p:txBody>
      </p:sp>
    </p:spTree>
    <p:extLst>
      <p:ext uri="{BB962C8B-B14F-4D97-AF65-F5344CB8AC3E}">
        <p14:creationId xmlns:p14="http://schemas.microsoft.com/office/powerpoint/2010/main" val="2016770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527300" y="2176463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Chinese Remainder theorem</a:t>
            </a:r>
          </a:p>
        </p:txBody>
      </p:sp>
    </p:spTree>
    <p:extLst>
      <p:ext uri="{BB962C8B-B14F-4D97-AF65-F5344CB8AC3E}">
        <p14:creationId xmlns:p14="http://schemas.microsoft.com/office/powerpoint/2010/main" val="22479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09600" y="1219200"/>
            <a:ext cx="7848600" cy="2286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 particular, when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is a prime &amp;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not a multiple of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p,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 then gcd(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k,p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)=1.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			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p)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p)</a:t>
            </a:r>
            <a:endParaRPr lang="en-US" altLang="en-US" sz="180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Therefore,</a:t>
            </a:r>
            <a:endParaRPr lang="en-US" altLang="en-US" sz="180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		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 mod p, 2k mod p,  …, (p-1)k mod 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are all different numbers.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971800" y="17526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5105400" y="17526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30" name="Text Box 6"/>
          <p:cNvSpPr txBox="1">
            <a:spLocks noChangeArrowheads="1"/>
          </p:cNvSpPr>
          <p:nvPr/>
        </p:nvSpPr>
        <p:spPr bwMode="auto">
          <a:xfrm>
            <a:off x="685800" y="3733800"/>
            <a:ext cx="7840663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Each of </a:t>
            </a:r>
            <a:r>
              <a:rPr lang="en-US" altLang="zh-TW">
                <a:solidFill>
                  <a:srgbClr val="0000CC"/>
                </a:solidFill>
              </a:rPr>
              <a:t>ik mod p</a:t>
            </a:r>
            <a:r>
              <a:rPr lang="en-US" altLang="zh-TW"/>
              <a:t> cannot be equal to </a:t>
            </a:r>
            <a:r>
              <a:rPr lang="en-US" altLang="zh-TW">
                <a:solidFill>
                  <a:srgbClr val="0000CC"/>
                </a:solidFill>
              </a:rPr>
              <a:t>0</a:t>
            </a:r>
            <a:r>
              <a:rPr lang="en-US" altLang="zh-TW"/>
              <a:t>, because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a prime number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= ik mod p.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</a:t>
            </a:r>
            <a:r>
              <a:rPr lang="en-US" altLang="en-US">
                <a:solidFill>
                  <a:srgbClr val="0000CC"/>
                </a:solidFill>
              </a:rPr>
              <a:t>1 &lt;= c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&lt;= p-1,   1 &lt;= c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&lt;= p-1,  …,   1&lt; = c</a:t>
            </a:r>
            <a:r>
              <a:rPr lang="en-US" altLang="en-US" baseline="-25000">
                <a:solidFill>
                  <a:srgbClr val="0000CC"/>
                </a:solidFill>
              </a:rPr>
              <a:t>p-1</a:t>
            </a:r>
            <a:r>
              <a:rPr lang="en-US" altLang="en-US">
                <a:solidFill>
                  <a:srgbClr val="0000CC"/>
                </a:solidFill>
              </a:rPr>
              <a:t> &lt;= p-1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By the above we know that 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,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,…,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p-2</a:t>
            </a:r>
            <a:r>
              <a:rPr lang="en-US" altLang="zh-TW"/>
              <a:t>,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p-1</a:t>
            </a:r>
            <a:r>
              <a:rPr lang="en-US" altLang="zh-TW"/>
              <a:t> are all different.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for each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 from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p-1</a:t>
            </a:r>
            <a:r>
              <a:rPr lang="en-US" altLang="zh-TW"/>
              <a:t>, there is exactly one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 baseline="-25000">
                <a:solidFill>
                  <a:srgbClr val="0000CC"/>
                </a:solidFill>
              </a:rPr>
              <a:t>j</a:t>
            </a:r>
            <a:r>
              <a:rPr lang="en-US" altLang="zh-TW"/>
              <a:t> such that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 baseline="-25000">
                <a:solidFill>
                  <a:srgbClr val="0000CC"/>
                </a:solidFill>
              </a:rPr>
              <a:t>j</a:t>
            </a:r>
            <a:r>
              <a:rPr lang="en-US" altLang="zh-TW">
                <a:solidFill>
                  <a:srgbClr val="0000CC"/>
                </a:solidFill>
              </a:rPr>
              <a:t> = i.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Therefore, we have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</a:rPr>
              <a:t>(k mod p)·(2k mod p)·…·((p-1)k mod p) = c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·c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/>
              <a:t>…</a:t>
            </a:r>
            <a:r>
              <a:rPr lang="en-US" altLang="en-US">
                <a:solidFill>
                  <a:srgbClr val="0000CC"/>
                </a:solidFill>
              </a:rPr>
              <a:t>·c</a:t>
            </a:r>
            <a:r>
              <a:rPr lang="en-US" altLang="en-US" baseline="-25000">
                <a:solidFill>
                  <a:srgbClr val="0000CC"/>
                </a:solidFill>
              </a:rPr>
              <a:t>p-2</a:t>
            </a:r>
            <a:r>
              <a:rPr lang="en-US" altLang="en-US">
                <a:solidFill>
                  <a:srgbClr val="0000CC"/>
                </a:solidFill>
              </a:rPr>
              <a:t>·c</a:t>
            </a:r>
            <a:r>
              <a:rPr lang="en-US" altLang="en-US" baseline="-25000">
                <a:solidFill>
                  <a:srgbClr val="0000CC"/>
                </a:solidFill>
              </a:rPr>
              <a:t>p-1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= 1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3…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(p-2)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(p-1)</a:t>
            </a:r>
          </a:p>
        </p:txBody>
      </p:sp>
      <p:sp>
        <p:nvSpPr>
          <p:cNvPr id="922631" name="Line 7"/>
          <p:cNvSpPr>
            <a:spLocks noChangeShapeType="1"/>
          </p:cNvSpPr>
          <p:nvPr/>
        </p:nvSpPr>
        <p:spPr bwMode="auto">
          <a:xfrm>
            <a:off x="762000" y="6553200"/>
            <a:ext cx="7696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5334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81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00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638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5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05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29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6" name="Text Box 27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sp>
        <p:nvSpPr>
          <p:cNvPr id="13337" name="Text Box 28"/>
          <p:cNvSpPr txBox="1">
            <a:spLocks noChangeArrowheads="1"/>
          </p:cNvSpPr>
          <p:nvPr/>
        </p:nvSpPr>
        <p:spPr bwMode="auto">
          <a:xfrm>
            <a:off x="1127125" y="1371600"/>
            <a:ext cx="690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Starting from </a:t>
            </a:r>
            <a:r>
              <a:rPr lang="en-US" altLang="zh-TW" sz="1600">
                <a:solidFill>
                  <a:srgbClr val="0000CC"/>
                </a:solidFill>
              </a:rPr>
              <a:t>1500</a:t>
            </a:r>
            <a:r>
              <a:rPr lang="en-US" altLang="zh-TW" sz="1600"/>
              <a:t> soldiers, after a war, about </a:t>
            </a:r>
            <a:r>
              <a:rPr lang="en-US" altLang="zh-TW" sz="1600">
                <a:solidFill>
                  <a:srgbClr val="0000CC"/>
                </a:solidFill>
              </a:rPr>
              <a:t>400-500</a:t>
            </a:r>
            <a:r>
              <a:rPr lang="en-US" altLang="zh-TW" sz="1600"/>
              <a:t> soldiers died.</a:t>
            </a:r>
          </a:p>
        </p:txBody>
      </p:sp>
      <p:sp>
        <p:nvSpPr>
          <p:cNvPr id="13338" name="Text Box 29"/>
          <p:cNvSpPr txBox="1">
            <a:spLocks noChangeArrowheads="1"/>
          </p:cNvSpPr>
          <p:nvPr/>
        </p:nvSpPr>
        <p:spPr bwMode="auto">
          <a:xfrm>
            <a:off x="6572250" y="53213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zh-TW" altLang="en-US" sz="1600"/>
              <a:t>韓信</a:t>
            </a:r>
          </a:p>
        </p:txBody>
      </p:sp>
      <p:sp>
        <p:nvSpPr>
          <p:cNvPr id="13339" name="Text Box 30"/>
          <p:cNvSpPr txBox="1">
            <a:spLocks noChangeArrowheads="1"/>
          </p:cNvSpPr>
          <p:nvPr/>
        </p:nvSpPr>
        <p:spPr bwMode="auto">
          <a:xfrm>
            <a:off x="2125663" y="1905000"/>
            <a:ext cx="4808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Now we want to know how many soldiers are left.</a:t>
            </a:r>
          </a:p>
        </p:txBody>
      </p:sp>
      <p:sp>
        <p:nvSpPr>
          <p:cNvPr id="875551" name="AutoShape 31"/>
          <p:cNvSpPr>
            <a:spLocks noChangeArrowheads="1"/>
          </p:cNvSpPr>
          <p:nvPr/>
        </p:nvSpPr>
        <p:spPr bwMode="auto">
          <a:xfrm>
            <a:off x="5334000" y="2438400"/>
            <a:ext cx="3276600" cy="381000"/>
          </a:xfrm>
          <a:prstGeom prst="wedgeRoundRectCallout">
            <a:avLst>
              <a:gd name="adj1" fmla="val -12306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Form groups of </a:t>
            </a:r>
            <a:r>
              <a:rPr lang="en-US" altLang="zh-TW">
                <a:solidFill>
                  <a:srgbClr val="0000CC"/>
                </a:solidFill>
              </a:rPr>
              <a:t>3</a:t>
            </a:r>
            <a:r>
              <a:rPr lang="en-US" altLang="zh-TW"/>
              <a:t> soldiers</a:t>
            </a:r>
          </a:p>
        </p:txBody>
      </p:sp>
    </p:spTree>
    <p:extLst>
      <p:ext uri="{BB962C8B-B14F-4D97-AF65-F5344CB8AC3E}">
        <p14:creationId xmlns:p14="http://schemas.microsoft.com/office/powerpoint/2010/main" val="28042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Text Box 30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pic>
        <p:nvPicPr>
          <p:cNvPr id="1434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29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0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1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2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29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3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29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34" name="Text Box 38"/>
          <p:cNvSpPr txBox="1">
            <a:spLocks noChangeArrowheads="1"/>
          </p:cNvSpPr>
          <p:nvPr/>
        </p:nvSpPr>
        <p:spPr bwMode="auto">
          <a:xfrm>
            <a:off x="1676400" y="16764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4535" name="Picture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6" name="Picture 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7" name="Picture 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8" name="Picture 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590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9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133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0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676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1" name="Picture 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2" name="Picture 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3886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3" name="Picture 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3429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44" name="Text Box 48"/>
          <p:cNvSpPr txBox="1">
            <a:spLocks noChangeArrowheads="1"/>
          </p:cNvSpPr>
          <p:nvPr/>
        </p:nvSpPr>
        <p:spPr bwMode="auto">
          <a:xfrm>
            <a:off x="1652588" y="34290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4545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6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886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7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429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8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9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50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52" name="Rectangle 56"/>
          <p:cNvSpPr>
            <a:spLocks noChangeArrowheads="1"/>
          </p:cNvSpPr>
          <p:nvPr/>
        </p:nvSpPr>
        <p:spPr bwMode="auto">
          <a:xfrm>
            <a:off x="990600" y="5867400"/>
            <a:ext cx="2913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are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soliders left.</a:t>
            </a:r>
          </a:p>
        </p:txBody>
      </p:sp>
      <p:sp>
        <p:nvSpPr>
          <p:cNvPr id="874554" name="AutoShape 58"/>
          <p:cNvSpPr>
            <a:spLocks noChangeArrowheads="1"/>
          </p:cNvSpPr>
          <p:nvPr/>
        </p:nvSpPr>
        <p:spPr bwMode="auto">
          <a:xfrm>
            <a:off x="5334000" y="2438400"/>
            <a:ext cx="3276600" cy="381000"/>
          </a:xfrm>
          <a:prstGeom prst="wedgeRoundRectCallout">
            <a:avLst>
              <a:gd name="adj1" fmla="val -12306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Form groups of </a:t>
            </a:r>
            <a:r>
              <a:rPr lang="en-US" altLang="zh-TW">
                <a:solidFill>
                  <a:srgbClr val="0000CC"/>
                </a:solidFill>
              </a:rPr>
              <a:t>5</a:t>
            </a:r>
            <a:r>
              <a:rPr lang="en-US" altLang="zh-TW"/>
              <a:t> soldiers</a:t>
            </a:r>
          </a:p>
        </p:txBody>
      </p:sp>
    </p:spTree>
    <p:extLst>
      <p:ext uri="{BB962C8B-B14F-4D97-AF65-F5344CB8AC3E}">
        <p14:creationId xmlns:p14="http://schemas.microsoft.com/office/powerpoint/2010/main" val="220068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7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7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7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7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34" grpId="0"/>
      <p:bldP spid="874544" grpId="0"/>
      <p:bldP spid="874552" grpId="0" animBg="1"/>
      <p:bldP spid="8745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76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6554" name="Text Box 10"/>
          <p:cNvSpPr txBox="1">
            <a:spLocks noChangeArrowheads="1"/>
          </p:cNvSpPr>
          <p:nvPr/>
        </p:nvSpPr>
        <p:spPr bwMode="auto">
          <a:xfrm>
            <a:off x="1676400" y="1828800"/>
            <a:ext cx="14128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655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743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286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6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828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2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657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3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200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4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657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5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200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6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657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7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200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8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6580" name="Rectangle 36"/>
          <p:cNvSpPr>
            <a:spLocks noChangeArrowheads="1"/>
          </p:cNvSpPr>
          <p:nvPr/>
        </p:nvSpPr>
        <p:spPr bwMode="auto">
          <a:xfrm>
            <a:off x="990600" y="5867400"/>
            <a:ext cx="2913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are </a:t>
            </a:r>
            <a:r>
              <a:rPr lang="en-US" altLang="zh-TW">
                <a:solidFill>
                  <a:srgbClr val="0000CC"/>
                </a:solidFill>
              </a:rPr>
              <a:t>3</a:t>
            </a:r>
            <a:r>
              <a:rPr lang="en-US" altLang="zh-TW"/>
              <a:t> soliders left.</a:t>
            </a:r>
          </a:p>
        </p:txBody>
      </p:sp>
      <p:sp>
        <p:nvSpPr>
          <p:cNvPr id="876581" name="AutoShape 37"/>
          <p:cNvSpPr>
            <a:spLocks noChangeArrowheads="1"/>
          </p:cNvSpPr>
          <p:nvPr/>
        </p:nvSpPr>
        <p:spPr bwMode="auto">
          <a:xfrm>
            <a:off x="5334000" y="2438400"/>
            <a:ext cx="3276600" cy="381000"/>
          </a:xfrm>
          <a:prstGeom prst="wedgeRoundRectCallout">
            <a:avLst>
              <a:gd name="adj1" fmla="val -12306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Form groups of </a:t>
            </a:r>
            <a:r>
              <a:rPr lang="en-US" altLang="zh-TW">
                <a:solidFill>
                  <a:srgbClr val="0000CC"/>
                </a:solidFill>
              </a:rPr>
              <a:t>7</a:t>
            </a:r>
            <a:r>
              <a:rPr lang="en-US" altLang="zh-TW"/>
              <a:t> soldiers</a:t>
            </a:r>
          </a:p>
        </p:txBody>
      </p:sp>
    </p:spTree>
    <p:extLst>
      <p:ext uri="{BB962C8B-B14F-4D97-AF65-F5344CB8AC3E}">
        <p14:creationId xmlns:p14="http://schemas.microsoft.com/office/powerpoint/2010/main" val="180751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7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7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54" grpId="0"/>
      <p:bldP spid="876580" grpId="0" animBg="1"/>
      <p:bldP spid="8765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81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81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7578" name="Text Box 10"/>
          <p:cNvSpPr txBox="1">
            <a:spLocks noChangeArrowheads="1"/>
          </p:cNvSpPr>
          <p:nvPr/>
        </p:nvSpPr>
        <p:spPr bwMode="auto">
          <a:xfrm>
            <a:off x="1676400" y="1600200"/>
            <a:ext cx="141287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75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590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133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4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676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505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048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8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505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9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048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0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505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1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048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3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4419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4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962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5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4419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6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962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7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4419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8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962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7600" name="Rectangle 32"/>
          <p:cNvSpPr>
            <a:spLocks noChangeArrowheads="1"/>
          </p:cNvSpPr>
          <p:nvPr/>
        </p:nvSpPr>
        <p:spPr bwMode="auto">
          <a:xfrm>
            <a:off x="990600" y="5867400"/>
            <a:ext cx="2913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are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soliders left.</a:t>
            </a:r>
          </a:p>
        </p:txBody>
      </p:sp>
      <p:sp>
        <p:nvSpPr>
          <p:cNvPr id="877601" name="AutoShape 33"/>
          <p:cNvSpPr>
            <a:spLocks noChangeArrowheads="1"/>
          </p:cNvSpPr>
          <p:nvPr/>
        </p:nvSpPr>
        <p:spPr bwMode="auto">
          <a:xfrm>
            <a:off x="5334000" y="2438400"/>
            <a:ext cx="2971800" cy="381000"/>
          </a:xfrm>
          <a:prstGeom prst="wedgeRoundRectCallout">
            <a:avLst>
              <a:gd name="adj1" fmla="val -8440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We have </a:t>
            </a:r>
            <a:r>
              <a:rPr lang="en-US" altLang="zh-TW">
                <a:solidFill>
                  <a:srgbClr val="0000CC"/>
                </a:solidFill>
              </a:rPr>
              <a:t>1073</a:t>
            </a:r>
            <a:r>
              <a:rPr lang="en-US" altLang="zh-TW"/>
              <a:t> soliders.</a:t>
            </a:r>
          </a:p>
        </p:txBody>
      </p:sp>
      <p:sp>
        <p:nvSpPr>
          <p:cNvPr id="877602" name="Text Box 34"/>
          <p:cNvSpPr txBox="1">
            <a:spLocks noChangeArrowheads="1"/>
          </p:cNvSpPr>
          <p:nvPr/>
        </p:nvSpPr>
        <p:spPr bwMode="auto">
          <a:xfrm>
            <a:off x="5137150" y="5872163"/>
            <a:ext cx="314642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could he figure it out?!</a:t>
            </a:r>
          </a:p>
        </p:txBody>
      </p:sp>
    </p:spTree>
    <p:extLst>
      <p:ext uri="{BB962C8B-B14F-4D97-AF65-F5344CB8AC3E}">
        <p14:creationId xmlns:p14="http://schemas.microsoft.com/office/powerpoint/2010/main" val="20536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7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7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7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7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7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7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7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578" grpId="0"/>
      <p:bldP spid="877600" grpId="0" animBg="1"/>
      <p:bldP spid="877601" grpId="0" animBg="1"/>
      <p:bldP spid="87760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Mathematical Question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574800" y="1600200"/>
            <a:ext cx="2082800" cy="15621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066800" y="4343400"/>
            <a:ext cx="26162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1000 &lt;= x &lt;= 1100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2362200" y="3359150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3600"/>
              <a:t>+</a:t>
            </a:r>
          </a:p>
        </p:txBody>
      </p:sp>
      <p:sp>
        <p:nvSpPr>
          <p:cNvPr id="17414" name="AutoShape 10"/>
          <p:cNvSpPr>
            <a:spLocks noChangeArrowheads="1"/>
          </p:cNvSpPr>
          <p:nvPr/>
        </p:nvSpPr>
        <p:spPr bwMode="auto">
          <a:xfrm>
            <a:off x="4343400" y="3429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5746750" y="3429000"/>
            <a:ext cx="1403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= 1073</a:t>
            </a:r>
          </a:p>
        </p:txBody>
      </p:sp>
      <p:sp>
        <p:nvSpPr>
          <p:cNvPr id="863244" name="Text Box 12"/>
          <p:cNvSpPr txBox="1">
            <a:spLocks noChangeArrowheads="1"/>
          </p:cNvSpPr>
          <p:nvPr/>
        </p:nvSpPr>
        <p:spPr bwMode="auto">
          <a:xfrm>
            <a:off x="1911350" y="5715000"/>
            <a:ext cx="52514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solve this system of modular equations?</a:t>
            </a:r>
          </a:p>
        </p:txBody>
      </p:sp>
    </p:spTree>
    <p:extLst>
      <p:ext uri="{BB962C8B-B14F-4D97-AF65-F5344CB8AC3E}">
        <p14:creationId xmlns:p14="http://schemas.microsoft.com/office/powerpoint/2010/main" val="26506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27300" y="2176463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Chinese Remainder theorem</a:t>
            </a:r>
          </a:p>
        </p:txBody>
      </p:sp>
    </p:spTree>
    <p:extLst>
      <p:ext uri="{BB962C8B-B14F-4D97-AF65-F5344CB8AC3E}">
        <p14:creationId xmlns:p14="http://schemas.microsoft.com/office/powerpoint/2010/main" val="39523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7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98813" y="1752600"/>
            <a:ext cx="2746375" cy="10144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c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d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m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c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d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m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79623" name="Rectangle 7"/>
          <p:cNvSpPr>
            <a:spLocks noChangeArrowheads="1"/>
          </p:cNvSpPr>
          <p:nvPr/>
        </p:nvSpPr>
        <p:spPr bwMode="auto">
          <a:xfrm>
            <a:off x="3352800" y="3892550"/>
            <a:ext cx="2438400" cy="101441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495425" y="1233488"/>
            <a:ext cx="6124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Find a solution to satisfy both equations simultaneously.</a:t>
            </a:r>
          </a:p>
        </p:txBody>
      </p:sp>
      <p:sp>
        <p:nvSpPr>
          <p:cNvPr id="879625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75406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we can solve each equation to reduce to the following form.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(Of course, if one equation has no solution, then there is no solution.)</a:t>
            </a:r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914400" y="5011738"/>
            <a:ext cx="736758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may be no solutions simultaneously satisfying both equations.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example, consider 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3),   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2 (mod 3).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        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6),   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2 (mod 4).</a:t>
            </a:r>
            <a:endParaRPr lang="en-US" altLang="zh-TW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3" grpId="0" animBg="1"/>
      <p:bldP spid="8796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7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881672" name="Rectangle 8"/>
          <p:cNvSpPr>
            <a:spLocks noChangeArrowheads="1"/>
          </p:cNvSpPr>
          <p:nvPr/>
        </p:nvSpPr>
        <p:spPr bwMode="auto">
          <a:xfrm>
            <a:off x="3505200" y="1600200"/>
            <a:ext cx="2133600" cy="8318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4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881673" name="Text Box 9"/>
          <p:cNvSpPr txBox="1">
            <a:spLocks noChangeArrowheads="1"/>
          </p:cNvSpPr>
          <p:nvPr/>
        </p:nvSpPr>
        <p:spPr bwMode="auto">
          <a:xfrm>
            <a:off x="2513013" y="1066800"/>
            <a:ext cx="41179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Case 1: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881674" name="Text Box 10"/>
          <p:cNvSpPr txBox="1">
            <a:spLocks noChangeArrowheads="1"/>
          </p:cNvSpPr>
          <p:nvPr/>
        </p:nvSpPr>
        <p:spPr bwMode="auto">
          <a:xfrm>
            <a:off x="2063750" y="2749550"/>
            <a:ext cx="5022850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x = 2+3u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x = 4+7v</a:t>
            </a:r>
            <a:r>
              <a:rPr lang="en-US" altLang="zh-TW" sz="1600"/>
              <a:t> for some integers </a:t>
            </a:r>
            <a:r>
              <a:rPr lang="en-US" altLang="zh-TW" sz="1600">
                <a:solidFill>
                  <a:srgbClr val="0000CC"/>
                </a:solidFill>
              </a:rPr>
              <a:t>u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v</a:t>
            </a:r>
            <a:r>
              <a:rPr lang="en-US" altLang="zh-TW" sz="160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2+3u = 4+7v</a:t>
            </a:r>
            <a:r>
              <a:rPr lang="en-US" altLang="zh-TW" sz="1600"/>
              <a:t>    =&gt;   </a:t>
            </a:r>
            <a:r>
              <a:rPr lang="en-US" altLang="zh-TW" sz="1600">
                <a:solidFill>
                  <a:srgbClr val="0000CC"/>
                </a:solidFill>
              </a:rPr>
              <a:t>3u = 2+7v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                      =&gt;   </a:t>
            </a:r>
            <a:r>
              <a:rPr lang="en-US" altLang="zh-TW" sz="1600">
                <a:solidFill>
                  <a:srgbClr val="0000CC"/>
                </a:solidFill>
              </a:rPr>
              <a:t>3u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7)</a:t>
            </a:r>
          </a:p>
          <a:p>
            <a:pPr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lang="en-US" altLang="zh-TW" sz="1600"/>
              <a:t> is the multiplicative inverse for </a:t>
            </a:r>
            <a:r>
              <a:rPr lang="en-US" altLang="zh-TW" sz="1600">
                <a:solidFill>
                  <a:srgbClr val="0000CC"/>
                </a:solidFill>
              </a:rPr>
              <a:t>3</a:t>
            </a:r>
            <a:r>
              <a:rPr lang="en-US" altLang="zh-TW" sz="1600"/>
              <a:t> under modulo 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Multiply 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lang="en-US" altLang="zh-TW" sz="1600"/>
              <a:t> on both sides gives: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		  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·3</a:t>
            </a:r>
            <a:r>
              <a:rPr lang="en-US" altLang="zh-TW" sz="1600">
                <a:solidFill>
                  <a:srgbClr val="0000CC"/>
                </a:solidFill>
              </a:rPr>
              <a:t>u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5</a:t>
            </a:r>
            <a:r>
              <a:rPr kumimoji="0" lang="en-US" altLang="en-US" sz="1600">
                <a:solidFill>
                  <a:srgbClr val="0000CC"/>
                </a:solidFill>
              </a:rPr>
              <a:t>·2</a:t>
            </a:r>
            <a:r>
              <a:rPr lang="en-US" altLang="zh-TW" sz="1600">
                <a:solidFill>
                  <a:srgbClr val="0000CC"/>
                </a:solidFill>
              </a:rPr>
              <a:t> (mod 7)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	         =&gt;    </a:t>
            </a:r>
            <a:r>
              <a:rPr lang="en-US" altLang="zh-TW" sz="1600">
                <a:solidFill>
                  <a:srgbClr val="0000CC"/>
                </a:solidFill>
              </a:rPr>
              <a:t>u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7)  </a:t>
            </a:r>
            <a:r>
              <a:rPr lang="en-US" altLang="zh-TW" sz="1600"/>
              <a:t>=&gt;    </a:t>
            </a:r>
            <a:r>
              <a:rPr lang="en-US" altLang="zh-TW" sz="1600">
                <a:solidFill>
                  <a:srgbClr val="0000CC"/>
                </a:solidFill>
              </a:rPr>
              <a:t>u = 3 + 7w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Therefore, </a:t>
            </a:r>
            <a:r>
              <a:rPr lang="en-US" altLang="zh-TW" sz="1600">
                <a:solidFill>
                  <a:srgbClr val="0000CC"/>
                </a:solidFill>
              </a:rPr>
              <a:t>x = 2+3u = 2+3(3+7w) = 11+21w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So </a:t>
            </a:r>
            <a:r>
              <a:rPr lang="en-US" altLang="zh-TW" sz="1600">
                <a:solidFill>
                  <a:srgbClr val="008000"/>
                </a:solidFill>
              </a:rPr>
              <a:t>any</a:t>
            </a:r>
            <a:r>
              <a:rPr lang="en-US" altLang="zh-TW" sz="1600">
                <a:solidFill>
                  <a:srgbClr val="0000CC"/>
                </a:solidFill>
              </a:rPr>
              <a:t> x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11 (mod 21) </a:t>
            </a:r>
            <a:r>
              <a:rPr lang="en-US" altLang="zh-TW" sz="1600"/>
              <a:t>is the solution.</a:t>
            </a:r>
          </a:p>
        </p:txBody>
      </p:sp>
      <p:sp>
        <p:nvSpPr>
          <p:cNvPr id="881676" name="Text Box 12"/>
          <p:cNvSpPr txBox="1">
            <a:spLocks noChangeArrowheads="1"/>
          </p:cNvSpPr>
          <p:nvPr/>
        </p:nvSpPr>
        <p:spPr bwMode="auto">
          <a:xfrm>
            <a:off x="762000" y="6324600"/>
            <a:ext cx="75596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Where did we use the assumption that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prime?</a:t>
            </a:r>
          </a:p>
        </p:txBody>
      </p:sp>
      <p:sp>
        <p:nvSpPr>
          <p:cNvPr id="881677" name="Freeform 13"/>
          <p:cNvSpPr>
            <a:spLocks/>
          </p:cNvSpPr>
          <p:nvPr/>
        </p:nvSpPr>
        <p:spPr bwMode="auto">
          <a:xfrm>
            <a:off x="5562600" y="3162300"/>
            <a:ext cx="2908300" cy="3162300"/>
          </a:xfrm>
          <a:custGeom>
            <a:avLst/>
            <a:gdLst>
              <a:gd name="T0" fmla="*/ 1488 w 1832"/>
              <a:gd name="T1" fmla="*/ 1992 h 1992"/>
              <a:gd name="T2" fmla="*/ 1584 w 1832"/>
              <a:gd name="T3" fmla="*/ 312 h 1992"/>
              <a:gd name="T4" fmla="*/ 0 w 1832"/>
              <a:gd name="T5" fmla="*/ 120 h 1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2" h="1992">
                <a:moveTo>
                  <a:pt x="1488" y="1992"/>
                </a:moveTo>
                <a:cubicBezTo>
                  <a:pt x="1660" y="1308"/>
                  <a:pt x="1832" y="624"/>
                  <a:pt x="1584" y="312"/>
                </a:cubicBezTo>
                <a:cubicBezTo>
                  <a:pt x="1336" y="0"/>
                  <a:pt x="668" y="60"/>
                  <a:pt x="0" y="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5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8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72" grpId="0" animBg="1"/>
      <p:bldP spid="881676" grpId="0" animBg="1"/>
      <p:bldP spid="8816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43288" y="457200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657600" y="1600200"/>
            <a:ext cx="1828800" cy="863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</a:rPr>
              <a:t>4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13013" y="1066800"/>
            <a:ext cx="41973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Assume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883721" name="Text Box 9"/>
          <p:cNvSpPr txBox="1">
            <a:spLocks noChangeArrowheads="1"/>
          </p:cNvSpPr>
          <p:nvPr/>
        </p:nvSpPr>
        <p:spPr bwMode="auto">
          <a:xfrm>
            <a:off x="1752600" y="2743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original idea is to construct such an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directly.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3581400" y="3290888"/>
            <a:ext cx="195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x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3·a + 7·b</a:t>
            </a:r>
            <a:r>
              <a:rPr lang="en-US" altLang="zh-TW"/>
              <a:t> </a:t>
            </a:r>
          </a:p>
        </p:txBody>
      </p:sp>
      <p:sp>
        <p:nvSpPr>
          <p:cNvPr id="883723" name="Text Box 11"/>
          <p:cNvSpPr txBox="1">
            <a:spLocks noChangeArrowheads="1"/>
          </p:cNvSpPr>
          <p:nvPr/>
        </p:nvSpPr>
        <p:spPr bwMode="auto">
          <a:xfrm>
            <a:off x="685800" y="3733800"/>
            <a:ext cx="7718425" cy="7127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Note that when </a:t>
            </a:r>
            <a:r>
              <a:rPr lang="en-US" altLang="zh-TW" sz="1600">
                <a:solidFill>
                  <a:srgbClr val="0000CC"/>
                </a:solidFill>
              </a:rPr>
              <a:t>x</a:t>
            </a:r>
            <a:r>
              <a:rPr lang="en-US" altLang="zh-TW" sz="1600"/>
              <a:t> is divided by </a:t>
            </a:r>
            <a:r>
              <a:rPr lang="en-US" altLang="zh-TW" sz="1600">
                <a:solidFill>
                  <a:srgbClr val="0000CC"/>
                </a:solidFill>
              </a:rPr>
              <a:t>3</a:t>
            </a:r>
            <a:r>
              <a:rPr lang="en-US" altLang="zh-TW" sz="1600"/>
              <a:t>, the remainder is decided by the second term.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And when </a:t>
            </a:r>
            <a:r>
              <a:rPr lang="en-US" altLang="zh-TW" sz="1600">
                <a:solidFill>
                  <a:srgbClr val="0000CC"/>
                </a:solidFill>
              </a:rPr>
              <a:t>x</a:t>
            </a:r>
            <a:r>
              <a:rPr lang="en-US" altLang="zh-TW" sz="1600"/>
              <a:t> is divided by 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lang="en-US" altLang="zh-TW" sz="1600"/>
              <a:t>, the remainder is decided by the first term.</a:t>
            </a:r>
          </a:p>
        </p:txBody>
      </p:sp>
      <p:sp>
        <p:nvSpPr>
          <p:cNvPr id="883724" name="Text Box 12"/>
          <p:cNvSpPr txBox="1">
            <a:spLocks noChangeArrowheads="1"/>
          </p:cNvSpPr>
          <p:nvPr/>
        </p:nvSpPr>
        <p:spPr bwMode="auto">
          <a:xfrm>
            <a:off x="730250" y="4586288"/>
            <a:ext cx="605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More precisely, </a:t>
            </a:r>
            <a:r>
              <a:rPr lang="en-US" altLang="zh-TW">
                <a:solidFill>
                  <a:srgbClr val="0000CC"/>
                </a:solidFill>
              </a:rPr>
              <a:t>x mod 7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(3·a + 7·b) mod 7 = 3a mod 7</a:t>
            </a:r>
            <a:r>
              <a:rPr lang="en-US" altLang="zh-TW"/>
              <a:t> </a:t>
            </a:r>
          </a:p>
        </p:txBody>
      </p:sp>
      <p:sp>
        <p:nvSpPr>
          <p:cNvPr id="883725" name="Rectangle 13"/>
          <p:cNvSpPr>
            <a:spLocks noChangeArrowheads="1"/>
          </p:cNvSpPr>
          <p:nvPr/>
        </p:nvSpPr>
        <p:spPr bwMode="auto">
          <a:xfrm>
            <a:off x="685800" y="5029200"/>
            <a:ext cx="542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 </a:t>
            </a:r>
            <a:r>
              <a:rPr lang="en-US" altLang="zh-TW">
                <a:solidFill>
                  <a:srgbClr val="0000CC"/>
                </a:solidFill>
              </a:rPr>
              <a:t>x mod 3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(3·a + 7·b) mod 3 = 7b mod 3</a:t>
            </a:r>
            <a:r>
              <a:rPr lang="en-US" altLang="zh-TW"/>
              <a:t> </a:t>
            </a:r>
          </a:p>
        </p:txBody>
      </p:sp>
      <p:sp>
        <p:nvSpPr>
          <p:cNvPr id="883726" name="Text Box 14"/>
          <p:cNvSpPr txBox="1">
            <a:spLocks noChangeArrowheads="1"/>
          </p:cNvSpPr>
          <p:nvPr/>
        </p:nvSpPr>
        <p:spPr bwMode="auto">
          <a:xfrm>
            <a:off x="762000" y="5638800"/>
            <a:ext cx="69596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to satisfy the equations, we just need to find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a</a:t>
            </a:r>
            <a:r>
              <a:rPr lang="en-US" altLang="zh-TW"/>
              <a:t> such that </a:t>
            </a:r>
            <a:r>
              <a:rPr lang="en-US" altLang="zh-TW">
                <a:solidFill>
                  <a:srgbClr val="0000CC"/>
                </a:solidFill>
              </a:rPr>
              <a:t>3a mod 7 = 4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such that </a:t>
            </a:r>
            <a:r>
              <a:rPr lang="en-US" altLang="zh-TW">
                <a:solidFill>
                  <a:srgbClr val="0000CC"/>
                </a:solidFill>
              </a:rPr>
              <a:t>7b mod 3 = 2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202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21" grpId="0" animBg="1"/>
      <p:bldP spid="883722" grpId="0"/>
      <p:bldP spid="883724" grpId="0"/>
      <p:bldP spid="883725" grpId="0"/>
      <p:bldP spid="8837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443288" y="457200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57600" y="1600200"/>
            <a:ext cx="1828800" cy="863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</a:rPr>
              <a:t>4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13013" y="1066800"/>
            <a:ext cx="41973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Assume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52600" y="2743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original idea is to construct such an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directly.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581400" y="3290888"/>
            <a:ext cx="195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x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3·a + 7·b</a:t>
            </a:r>
            <a:r>
              <a:rPr lang="en-US" altLang="zh-TW"/>
              <a:t> </a:t>
            </a: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760413" y="4779963"/>
            <a:ext cx="690880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sz="1600"/>
              <a:t>Since </a:t>
            </a:r>
            <a:r>
              <a:rPr lang="en-US" altLang="zh-TW" sz="1600">
                <a:solidFill>
                  <a:srgbClr val="0000CC"/>
                </a:solidFill>
              </a:rPr>
              <a:t>3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lang="en-US" altLang="zh-TW" sz="1600"/>
              <a:t> are </a:t>
            </a:r>
            <a:r>
              <a:rPr lang="en-US" altLang="zh-TW" sz="1600">
                <a:solidFill>
                  <a:srgbClr val="A50021"/>
                </a:solidFill>
              </a:rPr>
              <a:t>relatively prime</a:t>
            </a:r>
            <a:r>
              <a:rPr lang="en-US" altLang="zh-TW" sz="1600"/>
              <a:t>, both the equations can be solved.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 first equation is </a:t>
            </a:r>
            <a:r>
              <a:rPr lang="en-US" altLang="zh-TW" sz="1600">
                <a:solidFill>
                  <a:srgbClr val="0000CC"/>
                </a:solidFill>
              </a:rPr>
              <a:t>3a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4 (mod 7),</a:t>
            </a:r>
            <a:r>
              <a:rPr lang="en-US" altLang="zh-TW" sz="1600"/>
              <a:t> and the answer is </a:t>
            </a:r>
            <a:r>
              <a:rPr lang="en-US" altLang="zh-TW" sz="1600">
                <a:solidFill>
                  <a:srgbClr val="0000CC"/>
                </a:solidFill>
              </a:rPr>
              <a:t>a=6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Similarly, the second equation is </a:t>
            </a:r>
            <a:r>
              <a:rPr lang="en-US" altLang="zh-TW" sz="1600">
                <a:solidFill>
                  <a:srgbClr val="0000CC"/>
                </a:solidFill>
              </a:rPr>
              <a:t>7b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3),</a:t>
            </a:r>
            <a:r>
              <a:rPr lang="en-US" altLang="zh-TW" sz="1600"/>
              <a:t> and the answer is </a:t>
            </a:r>
            <a:r>
              <a:rPr lang="en-US" altLang="zh-TW" sz="1600">
                <a:solidFill>
                  <a:srgbClr val="0000CC"/>
                </a:solidFill>
              </a:rPr>
              <a:t>b=2</a:t>
            </a:r>
            <a:r>
              <a:rPr lang="en-US" altLang="zh-TW" sz="1600"/>
              <a:t>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So one answer is </a:t>
            </a:r>
            <a:r>
              <a:rPr lang="en-US" altLang="zh-TW" sz="1600">
                <a:solidFill>
                  <a:srgbClr val="0000CC"/>
                </a:solidFill>
              </a:rPr>
              <a:t>x = 3a+7b = 3(6)+7(2) = 32</a:t>
            </a:r>
            <a:r>
              <a:rPr lang="en-US" altLang="zh-TW" sz="1600"/>
              <a:t>.</a:t>
            </a:r>
            <a:endParaRPr lang="en-US" altLang="zh-TW" sz="1600">
              <a:solidFill>
                <a:srgbClr val="0000CC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752600" y="3859213"/>
            <a:ext cx="5592763" cy="7127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Therefore, to satisfy the equations, we just need to find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a</a:t>
            </a:r>
            <a:r>
              <a:rPr lang="en-US" altLang="zh-TW" sz="1600"/>
              <a:t> such that </a:t>
            </a:r>
            <a:r>
              <a:rPr lang="en-US" altLang="zh-TW" sz="1600">
                <a:solidFill>
                  <a:srgbClr val="0000CC"/>
                </a:solidFill>
              </a:rPr>
              <a:t>3a mod 7 = 4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b</a:t>
            </a:r>
            <a:r>
              <a:rPr lang="en-US" altLang="zh-TW" sz="1600"/>
              <a:t> such that </a:t>
            </a:r>
            <a:r>
              <a:rPr lang="en-US" altLang="zh-TW" sz="1600">
                <a:solidFill>
                  <a:srgbClr val="0000CC"/>
                </a:solidFill>
              </a:rPr>
              <a:t>7b mod 3 = 2</a:t>
            </a:r>
            <a:r>
              <a:rPr lang="en-US" altLang="zh-TW" sz="16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444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429000" y="1981200"/>
            <a:ext cx="237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p-1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057400" y="1371600"/>
            <a:ext cx="506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p </a:t>
            </a:r>
            <a:r>
              <a:rPr lang="en-US" altLang="en-US"/>
              <a:t>is prime &amp;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not a multiple of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54" name="Text Box 6"/>
          <p:cNvSpPr txBox="1">
            <a:spLocks noChangeArrowheads="1"/>
          </p:cNvSpPr>
          <p:nvPr/>
        </p:nvSpPr>
        <p:spPr bwMode="auto">
          <a:xfrm>
            <a:off x="1219200" y="2971800"/>
            <a:ext cx="675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when p=5, k=4, we have </a:t>
            </a:r>
            <a:r>
              <a:rPr lang="en-US" altLang="en-US"/>
              <a:t>k</a:t>
            </a:r>
            <a:r>
              <a:rPr lang="en-US" altLang="en-US" baseline="30000"/>
              <a:t>p-1 </a:t>
            </a:r>
            <a:r>
              <a:rPr lang="en-US" altLang="en-US"/>
              <a:t>mod p </a:t>
            </a:r>
            <a:r>
              <a:rPr lang="en-US" altLang="en-US" b="1">
                <a:sym typeface="Euclid Symbol" pitchFamily="18" charset="2"/>
              </a:rPr>
              <a:t>= </a:t>
            </a:r>
            <a:r>
              <a:rPr lang="en-US" altLang="en-US">
                <a:sym typeface="Euclid Symbol" pitchFamily="18" charset="2"/>
              </a:rPr>
              <a:t>4</a:t>
            </a:r>
            <a:r>
              <a:rPr lang="en-US" altLang="en-US" baseline="30000">
                <a:sym typeface="Euclid Symbol" pitchFamily="18" charset="2"/>
              </a:rPr>
              <a:t>4</a:t>
            </a:r>
            <a:r>
              <a:rPr lang="en-US" altLang="en-US">
                <a:sym typeface="Euclid Symbol" pitchFamily="18" charset="2"/>
              </a:rPr>
              <a:t> mod 5 = 1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923655" name="Text Box 7"/>
          <p:cNvSpPr txBox="1">
            <a:spLocks noChangeArrowheads="1"/>
          </p:cNvSpPr>
          <p:nvPr/>
        </p:nvSpPr>
        <p:spPr bwMode="auto">
          <a:xfrm>
            <a:off x="1279525" y="3698875"/>
            <a:ext cx="950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“Proof”</a:t>
            </a:r>
          </a:p>
        </p:txBody>
      </p:sp>
      <p:sp>
        <p:nvSpPr>
          <p:cNvPr id="923656" name="Text Box 8"/>
          <p:cNvSpPr txBox="1">
            <a:spLocks noChangeArrowheads="1"/>
          </p:cNvSpPr>
          <p:nvPr/>
        </p:nvSpPr>
        <p:spPr bwMode="auto">
          <a:xfrm>
            <a:off x="1319213" y="4205288"/>
            <a:ext cx="705485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4·3·2·1 </a:t>
            </a:r>
            <a:r>
              <a:rPr lang="en-US" altLang="en-US" b="1">
                <a:sym typeface="Euclid Symbol" pitchFamily="18" charset="2"/>
              </a:rPr>
              <a:t></a:t>
            </a:r>
            <a:r>
              <a:rPr lang="en-US" altLang="zh-TW"/>
              <a:t> [(4 mod 5) (2·4 mod 5) (3·4 mod 5) (4·4 mod 5)] 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ym typeface="Euclid Symbol" pitchFamily="18" charset="2"/>
              </a:rPr>
              <a:t>	</a:t>
            </a:r>
            <a:r>
              <a:rPr lang="en-US" altLang="zh-TW"/>
              <a:t> [4 · (2·4) · (3·4) · (4·4)] 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  <a:r>
              <a:rPr lang="en-US" altLang="en-US" b="1">
                <a:sym typeface="Euclid Symbol" pitchFamily="18" charset="2"/>
              </a:rPr>
              <a:t></a:t>
            </a:r>
            <a:r>
              <a:rPr lang="en-US" altLang="zh-TW"/>
              <a:t> [4</a:t>
            </a:r>
            <a:r>
              <a:rPr lang="en-US" altLang="zh-TW" baseline="30000"/>
              <a:t>4</a:t>
            </a:r>
            <a:r>
              <a:rPr lang="en-US" altLang="zh-TW"/>
              <a:t> · (1·2·3·4)] 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gcd(1·2·3·4, 5)=1, we can cancel 1·2·3·4 on both sides.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implies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1 </a:t>
            </a:r>
            <a:r>
              <a:rPr lang="en-US" altLang="en-US" b="1">
                <a:sym typeface="Euclid Symbol" pitchFamily="18" charset="2"/>
              </a:rPr>
              <a:t></a:t>
            </a:r>
            <a:r>
              <a:rPr lang="en-US" altLang="zh-TW"/>
              <a:t> 4</a:t>
            </a:r>
            <a:r>
              <a:rPr lang="en-US" altLang="zh-TW" baseline="30000"/>
              <a:t>4</a:t>
            </a:r>
            <a:r>
              <a:rPr lang="en-US" altLang="zh-TW"/>
              <a:t> (mod 5)</a:t>
            </a:r>
          </a:p>
        </p:txBody>
      </p:sp>
      <p:sp>
        <p:nvSpPr>
          <p:cNvPr id="923657" name="Text Box 9"/>
          <p:cNvSpPr txBox="1">
            <a:spLocks noChangeArrowheads="1"/>
          </p:cNvSpPr>
          <p:nvPr/>
        </p:nvSpPr>
        <p:spPr bwMode="auto">
          <a:xfrm>
            <a:off x="3886200" y="3657600"/>
            <a:ext cx="46243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the previous slide or direct calculation</a:t>
            </a:r>
          </a:p>
        </p:txBody>
      </p:sp>
      <p:sp>
        <p:nvSpPr>
          <p:cNvPr id="923658" name="Line 10"/>
          <p:cNvSpPr>
            <a:spLocks noChangeShapeType="1"/>
          </p:cNvSpPr>
          <p:nvPr/>
        </p:nvSpPr>
        <p:spPr bwMode="auto">
          <a:xfrm flipH="1">
            <a:off x="2286000" y="38862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3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4" grpId="0"/>
      <p:bldP spid="923655" grpId="0"/>
      <p:bldP spid="923657" grpId="0" animBg="1"/>
      <p:bldP spid="9236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43288" y="457200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657600" y="1600200"/>
            <a:ext cx="1828800" cy="863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</a:rPr>
              <a:t>4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13013" y="1066800"/>
            <a:ext cx="41973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Assume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52600" y="2743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original idea is to construct such an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directly.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581400" y="3290888"/>
            <a:ext cx="195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x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3·a + 7·b</a:t>
            </a:r>
            <a:r>
              <a:rPr lang="en-US" altLang="zh-TW"/>
              <a:t>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62200" y="3810000"/>
            <a:ext cx="43751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sz="1600"/>
              <a:t>So one answer is </a:t>
            </a:r>
            <a:r>
              <a:rPr lang="en-US" altLang="zh-TW" sz="1600">
                <a:solidFill>
                  <a:srgbClr val="0000CC"/>
                </a:solidFill>
              </a:rPr>
              <a:t>x = 3a+7b = 3(6)+7(2) = 32</a:t>
            </a:r>
            <a:r>
              <a:rPr lang="en-US" altLang="zh-TW" sz="1600"/>
              <a:t>.</a:t>
            </a:r>
            <a:endParaRPr lang="en-US" altLang="zh-TW" sz="1600">
              <a:solidFill>
                <a:srgbClr val="0000CC"/>
              </a:solidFill>
            </a:endParaRPr>
          </a:p>
        </p:txBody>
      </p:sp>
      <p:sp>
        <p:nvSpPr>
          <p:cNvPr id="890889" name="Text Box 9"/>
          <p:cNvSpPr txBox="1">
            <a:spLocks noChangeArrowheads="1"/>
          </p:cNvSpPr>
          <p:nvPr/>
        </p:nvSpPr>
        <p:spPr bwMode="auto">
          <a:xfrm>
            <a:off x="1146175" y="5029200"/>
            <a:ext cx="696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>
                <a:solidFill>
                  <a:srgbClr val="0000CC"/>
                </a:solidFill>
              </a:rPr>
              <a:t>32 + 3·7·k</a:t>
            </a:r>
            <a:r>
              <a:rPr lang="en-US" altLang="zh-TW"/>
              <a:t> is also a solution to satisfy both equations.</a:t>
            </a:r>
          </a:p>
        </p:txBody>
      </p:sp>
      <p:sp>
        <p:nvSpPr>
          <p:cNvPr id="890890" name="Text Box 10"/>
          <p:cNvSpPr txBox="1">
            <a:spLocks noChangeArrowheads="1"/>
          </p:cNvSpPr>
          <p:nvPr/>
        </p:nvSpPr>
        <p:spPr bwMode="auto">
          <a:xfrm>
            <a:off x="1128713" y="6096000"/>
            <a:ext cx="6907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only solutions are of the form </a:t>
            </a:r>
            <a:r>
              <a:rPr lang="en-US" altLang="zh-TW">
                <a:solidFill>
                  <a:srgbClr val="0000CC"/>
                </a:solidFill>
              </a:rPr>
              <a:t>32 + 21k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.</a:t>
            </a:r>
          </a:p>
        </p:txBody>
      </p:sp>
      <p:sp>
        <p:nvSpPr>
          <p:cNvPr id="890891" name="Text Box 11"/>
          <p:cNvSpPr txBox="1">
            <a:spLocks noChangeArrowheads="1"/>
          </p:cNvSpPr>
          <p:nvPr/>
        </p:nvSpPr>
        <p:spPr bwMode="auto">
          <a:xfrm>
            <a:off x="3051175" y="4495800"/>
            <a:ext cx="304958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  <p:sp>
        <p:nvSpPr>
          <p:cNvPr id="890892" name="Text Box 12"/>
          <p:cNvSpPr txBox="1">
            <a:spLocks noChangeArrowheads="1"/>
          </p:cNvSpPr>
          <p:nvPr/>
        </p:nvSpPr>
        <p:spPr bwMode="auto">
          <a:xfrm>
            <a:off x="3048000" y="5567363"/>
            <a:ext cx="3049588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</p:spTree>
    <p:extLst>
      <p:ext uri="{BB962C8B-B14F-4D97-AF65-F5344CB8AC3E}">
        <p14:creationId xmlns:p14="http://schemas.microsoft.com/office/powerpoint/2010/main" val="170861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9" grpId="0"/>
      <p:bldP spid="890890" grpId="0"/>
      <p:bldP spid="890891" grpId="0" animBg="1"/>
      <p:bldP spid="89089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6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Three Equations</a:t>
            </a:r>
          </a:p>
        </p:txBody>
      </p:sp>
      <p:sp>
        <p:nvSpPr>
          <p:cNvPr id="868359" name="Text Box 7"/>
          <p:cNvSpPr txBox="1">
            <a:spLocks noChangeArrowheads="1"/>
          </p:cNvSpPr>
          <p:nvPr/>
        </p:nvSpPr>
        <p:spPr bwMode="auto">
          <a:xfrm>
            <a:off x="4648200" y="1600200"/>
            <a:ext cx="28590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Let </a:t>
            </a:r>
            <a:r>
              <a:rPr lang="en-US" altLang="zh-TW" sz="1600">
                <a:solidFill>
                  <a:srgbClr val="0000CC"/>
                </a:solidFill>
              </a:rPr>
              <a:t>x = 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1600200" y="1143000"/>
            <a:ext cx="2082800" cy="11969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5)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868365" name="Text Box 13"/>
          <p:cNvSpPr txBox="1">
            <a:spLocks noChangeArrowheads="1"/>
          </p:cNvSpPr>
          <p:nvPr/>
        </p:nvSpPr>
        <p:spPr bwMode="auto">
          <a:xfrm>
            <a:off x="381000" y="2667000"/>
            <a:ext cx="834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So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term is responsible for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equation. </a:t>
            </a:r>
          </a:p>
        </p:txBody>
      </p:sp>
      <p:sp>
        <p:nvSpPr>
          <p:cNvPr id="868367" name="Text Box 15"/>
          <p:cNvSpPr txBox="1">
            <a:spLocks noChangeArrowheads="1"/>
          </p:cNvSpPr>
          <p:nvPr/>
        </p:nvSpPr>
        <p:spPr bwMode="auto">
          <a:xfrm>
            <a:off x="457200" y="3260725"/>
            <a:ext cx="67071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More precisely, </a:t>
            </a:r>
            <a:r>
              <a:rPr lang="en-US" altLang="zh-TW" sz="1600">
                <a:solidFill>
                  <a:srgbClr val="0000CC"/>
                </a:solidFill>
              </a:rPr>
              <a:t>x mod 3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(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  <a:r>
              <a:rPr kumimoji="0" lang="en-US" altLang="en-US" sz="1600">
                <a:solidFill>
                  <a:srgbClr val="0000CC"/>
                </a:solidFill>
              </a:rPr>
              <a:t>) mod 3 = 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 mod 3</a:t>
            </a:r>
            <a:r>
              <a:rPr lang="en-US" altLang="zh-TW" sz="160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          </a:t>
            </a:r>
            <a:r>
              <a:rPr lang="en-US" altLang="zh-TW" sz="1600">
                <a:solidFill>
                  <a:srgbClr val="0000CC"/>
                </a:solidFill>
              </a:rPr>
              <a:t>x mod 5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(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  <a:r>
              <a:rPr kumimoji="0" lang="en-US" altLang="en-US" sz="1600">
                <a:solidFill>
                  <a:srgbClr val="0000CC"/>
                </a:solidFill>
              </a:rPr>
              <a:t>) mod 5 = 3·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 mod 5</a:t>
            </a:r>
            <a:r>
              <a:rPr lang="en-US" altLang="zh-TW" sz="160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          </a:t>
            </a:r>
            <a:r>
              <a:rPr lang="en-US" altLang="zh-TW" sz="1600">
                <a:solidFill>
                  <a:srgbClr val="0000CC"/>
                </a:solidFill>
              </a:rPr>
              <a:t>x mod 7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(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  <a:r>
              <a:rPr kumimoji="0" lang="en-US" altLang="en-US" sz="1600">
                <a:solidFill>
                  <a:srgbClr val="0000CC"/>
                </a:solidFill>
              </a:rPr>
              <a:t>) mod 7 = 3·5·c mod 7</a:t>
            </a:r>
            <a:r>
              <a:rPr lang="en-US" altLang="zh-TW" sz="1600"/>
              <a:t> </a:t>
            </a:r>
          </a:p>
        </p:txBody>
      </p:sp>
      <p:sp>
        <p:nvSpPr>
          <p:cNvPr id="868368" name="Text Box 16"/>
          <p:cNvSpPr txBox="1">
            <a:spLocks noChangeArrowheads="1"/>
          </p:cNvSpPr>
          <p:nvPr/>
        </p:nvSpPr>
        <p:spPr bwMode="auto">
          <a:xfrm>
            <a:off x="457200" y="4637088"/>
            <a:ext cx="79692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Therefore, to satisfy the equations, we want to find </a:t>
            </a:r>
            <a:r>
              <a:rPr lang="en-US" altLang="zh-TW" sz="1600">
                <a:solidFill>
                  <a:srgbClr val="0000CC"/>
                </a:solidFill>
              </a:rPr>
              <a:t>a,b,c</a:t>
            </a:r>
            <a:r>
              <a:rPr lang="en-US" altLang="zh-TW" sz="1600"/>
              <a:t> to satisfy the following: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>
                <a:solidFill>
                  <a:srgbClr val="0000CC"/>
                </a:solidFill>
              </a:rPr>
              <a:t>		x mod 3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35a mod 3 = 2</a:t>
            </a:r>
            <a:endParaRPr lang="en-US" altLang="zh-TW" sz="1600"/>
          </a:p>
          <a:p>
            <a:pPr eaLnBrk="1" hangingPunct="1"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		x mod 5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21b mod 5 = 3</a:t>
            </a:r>
            <a:endParaRPr lang="en-US" altLang="zh-TW" sz="1600"/>
          </a:p>
          <a:p>
            <a:pPr eaLnBrk="1" hangingPunct="1"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		x mod 7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15c mod 7 = 2</a:t>
            </a:r>
            <a:r>
              <a:rPr lang="en-US" altLang="zh-TW" sz="1600"/>
              <a:t> </a:t>
            </a:r>
          </a:p>
          <a:p>
            <a:pPr eaLnBrk="1" hangingPunct="1"/>
            <a:endParaRPr lang="en-US" altLang="zh-TW" sz="1600"/>
          </a:p>
        </p:txBody>
      </p:sp>
    </p:spTree>
    <p:extLst>
      <p:ext uri="{BB962C8B-B14F-4D97-AF65-F5344CB8AC3E}">
        <p14:creationId xmlns:p14="http://schemas.microsoft.com/office/powerpoint/2010/main" val="17780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6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Three Equations</a:t>
            </a:r>
          </a:p>
        </p:txBody>
      </p:sp>
      <p:sp>
        <p:nvSpPr>
          <p:cNvPr id="891907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28590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Let </a:t>
            </a:r>
            <a:r>
              <a:rPr lang="en-US" altLang="zh-TW" sz="1600">
                <a:solidFill>
                  <a:srgbClr val="0000CC"/>
                </a:solidFill>
              </a:rPr>
              <a:t>x = 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600200" y="1143000"/>
            <a:ext cx="2082800" cy="11969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5)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891909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83470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So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term is responsible for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equation.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Now we just need to solve the following three equations separately.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	</a:t>
            </a:r>
            <a:r>
              <a:rPr lang="en-US" altLang="zh-TW" sz="1600">
                <a:solidFill>
                  <a:srgbClr val="0000CC"/>
                </a:solidFill>
              </a:rPr>
              <a:t>35a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3), 	21b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5), 	15c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7).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This is equal to 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	</a:t>
            </a:r>
            <a:r>
              <a:rPr lang="en-US" altLang="zh-TW" sz="1600">
                <a:solidFill>
                  <a:srgbClr val="0000CC"/>
                </a:solidFill>
              </a:rPr>
              <a:t>2a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3),	b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5),	c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Therefore, we can set </a:t>
            </a:r>
            <a:r>
              <a:rPr lang="en-US" altLang="zh-TW" sz="1600">
                <a:solidFill>
                  <a:srgbClr val="0000CC"/>
                </a:solidFill>
              </a:rPr>
              <a:t>a = 1, b = 3, c = 2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 </a:t>
            </a:r>
            <a:r>
              <a:rPr lang="en-US" altLang="zh-TW" sz="1600">
                <a:solidFill>
                  <a:srgbClr val="0000CC"/>
                </a:solidFill>
              </a:rPr>
              <a:t>x = 35a+21b+15c = 35(1)+21(3)+15(2) = 128.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Note that </a:t>
            </a:r>
            <a:r>
              <a:rPr lang="en-US" altLang="zh-TW" sz="1600">
                <a:solidFill>
                  <a:srgbClr val="0000CC"/>
                </a:solidFill>
              </a:rPr>
              <a:t>128+3</a:t>
            </a:r>
            <a:r>
              <a:rPr kumimoji="0" lang="en-US" altLang="en-US" sz="1600">
                <a:solidFill>
                  <a:srgbClr val="0000CC"/>
                </a:solidFill>
              </a:rPr>
              <a:t>·5·7·k = 128+105k </a:t>
            </a:r>
            <a:r>
              <a:rPr kumimoji="0" lang="en-US" altLang="en-US" sz="1600">
                <a:solidFill>
                  <a:schemeClr val="tx2"/>
                </a:solidFill>
              </a:rPr>
              <a:t>is also a solution</a:t>
            </a:r>
            <a:r>
              <a:rPr kumimoji="0" lang="en-US" altLang="en-US" sz="1600">
                <a:solidFill>
                  <a:srgbClr val="0000CC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TW" sz="1600"/>
              <a:t>Since</a:t>
            </a:r>
            <a:r>
              <a:rPr kumimoji="0" lang="en-US" altLang="zh-TW" sz="1600">
                <a:solidFill>
                  <a:srgbClr val="0000CC"/>
                </a:solidFill>
              </a:rPr>
              <a:t> </a:t>
            </a:r>
            <a:r>
              <a:rPr lang="zh-TW" altLang="en-US" sz="1600"/>
              <a:t>韓信 </a:t>
            </a:r>
            <a:r>
              <a:rPr lang="en-US" altLang="zh-TW" sz="1600"/>
              <a:t>knows that </a:t>
            </a:r>
            <a:r>
              <a:rPr lang="en-US" altLang="zh-TW" sz="1600">
                <a:solidFill>
                  <a:srgbClr val="0000CC"/>
                </a:solidFill>
              </a:rPr>
              <a:t>1000 &lt;= x &lt;= 1100</a:t>
            </a:r>
            <a:r>
              <a:rPr lang="en-US" altLang="zh-TW" sz="1600"/>
              <a:t>, he concludes that </a:t>
            </a:r>
            <a:r>
              <a:rPr lang="en-US" altLang="zh-TW" sz="1600">
                <a:solidFill>
                  <a:srgbClr val="0000CC"/>
                </a:solidFill>
              </a:rPr>
              <a:t>x = 1073</a:t>
            </a:r>
            <a:r>
              <a:rPr lang="en-US" altLang="zh-TW" sz="1600"/>
              <a:t>.</a:t>
            </a:r>
          </a:p>
        </p:txBody>
      </p:sp>
      <p:sp>
        <p:nvSpPr>
          <p:cNvPr id="891910" name="Text Box 6"/>
          <p:cNvSpPr txBox="1">
            <a:spLocks noChangeArrowheads="1"/>
          </p:cNvSpPr>
          <p:nvPr/>
        </p:nvSpPr>
        <p:spPr bwMode="auto">
          <a:xfrm>
            <a:off x="1254125" y="6253163"/>
            <a:ext cx="65944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Wait, but how does he know that there is no other solution?</a:t>
            </a:r>
          </a:p>
        </p:txBody>
      </p:sp>
    </p:spTree>
    <p:extLst>
      <p:ext uri="{BB962C8B-B14F-4D97-AF65-F5344CB8AC3E}">
        <p14:creationId xmlns:p14="http://schemas.microsoft.com/office/powerpoint/2010/main" val="226067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7" grpId="0" animBg="1"/>
      <p:bldP spid="8919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27300" y="2176463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Chinese Remainder theorem</a:t>
            </a:r>
          </a:p>
        </p:txBody>
      </p:sp>
    </p:spTree>
    <p:extLst>
      <p:ext uri="{BB962C8B-B14F-4D97-AF65-F5344CB8AC3E}">
        <p14:creationId xmlns:p14="http://schemas.microsoft.com/office/powerpoint/2010/main" val="30129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433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Chinese Remainder Theorem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376613" y="2590800"/>
            <a:ext cx="22653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057400" y="1600200"/>
            <a:ext cx="516096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,n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,…,n</a:t>
            </a:r>
            <a:r>
              <a:rPr lang="en-US" altLang="en-US" baseline="-25000">
                <a:solidFill>
                  <a:srgbClr val="0000CC"/>
                </a:solidFill>
              </a:rPr>
              <a:t>k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/>
              <a:t>are relatively prime and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	  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,a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,…,a</a:t>
            </a:r>
            <a:r>
              <a:rPr lang="en-US" altLang="en-US" baseline="-25000">
                <a:solidFill>
                  <a:srgbClr val="0000CC"/>
                </a:solidFill>
              </a:rPr>
              <a:t>k</a:t>
            </a:r>
            <a:r>
              <a:rPr lang="en-US" altLang="en-US"/>
              <a:t> are integers, then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24000" y="1371600"/>
            <a:ext cx="6096000" cy="3886200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70125" y="4384675"/>
            <a:ext cx="48863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have a simultaneous solution x that is </a:t>
            </a:r>
            <a:r>
              <a:rPr lang="en-US" altLang="zh-TW" b="1">
                <a:solidFill>
                  <a:srgbClr val="008000"/>
                </a:solidFill>
              </a:rPr>
              <a:t>unique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modulo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where </a:t>
            </a:r>
            <a:r>
              <a:rPr lang="en-US" altLang="zh-TW">
                <a:solidFill>
                  <a:srgbClr val="0000CC"/>
                </a:solidFill>
              </a:rPr>
              <a:t>n =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/>
              <a:t>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98563" y="5749925"/>
            <a:ext cx="6726237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We will give a proof when k=3, but it can be extended easily to any k.</a:t>
            </a:r>
          </a:p>
        </p:txBody>
      </p:sp>
    </p:spTree>
    <p:extLst>
      <p:ext uri="{BB962C8B-B14F-4D97-AF65-F5344CB8AC3E}">
        <p14:creationId xmlns:p14="http://schemas.microsoft.com/office/powerpoint/2010/main" val="1068376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569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Proof of Chinese Remainder Theorem</a:t>
            </a:r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1981200" y="1219200"/>
            <a:ext cx="145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= n</a:t>
            </a:r>
            <a:r>
              <a:rPr lang="en-US" altLang="en-US" sz="2400" baseline="-25000">
                <a:solidFill>
                  <a:srgbClr val="0000CC"/>
                </a:solidFill>
              </a:rPr>
              <a:t>2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84" name="Rectangle 4"/>
          <p:cNvSpPr>
            <a:spLocks noChangeArrowheads="1"/>
          </p:cNvSpPr>
          <p:nvPr/>
        </p:nvSpPr>
        <p:spPr bwMode="auto">
          <a:xfrm>
            <a:off x="457200" y="25146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85" name="Rectangle 5"/>
          <p:cNvSpPr>
            <a:spLocks noChangeArrowheads="1"/>
          </p:cNvSpPr>
          <p:nvPr/>
        </p:nvSpPr>
        <p:spPr bwMode="auto">
          <a:xfrm>
            <a:off x="2249488" y="3886200"/>
            <a:ext cx="4654550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Let</a:t>
            </a:r>
            <a:r>
              <a:rPr lang="en-US" altLang="en-US" sz="2400">
                <a:solidFill>
                  <a:srgbClr val="0000CC"/>
                </a:solidFill>
              </a:rPr>
              <a:t> x =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 </a:t>
            </a:r>
            <a:r>
              <a:rPr lang="en-US" altLang="en-US" sz="2400">
                <a:solidFill>
                  <a:srgbClr val="0000CC"/>
                </a:solidFill>
              </a:rPr>
              <a:t>+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+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86" name="Rectangle 6"/>
          <p:cNvSpPr>
            <a:spLocks noChangeArrowheads="1"/>
          </p:cNvSpPr>
          <p:nvPr/>
        </p:nvSpPr>
        <p:spPr bwMode="auto">
          <a:xfrm>
            <a:off x="4038600" y="5410200"/>
            <a:ext cx="2211388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87" name="Text Box 7"/>
          <p:cNvSpPr txBox="1">
            <a:spLocks noChangeArrowheads="1"/>
          </p:cNvSpPr>
          <p:nvPr/>
        </p:nvSpPr>
        <p:spPr bwMode="auto">
          <a:xfrm>
            <a:off x="1066800" y="1219200"/>
            <a:ext cx="542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</a:t>
            </a:r>
          </a:p>
        </p:txBody>
      </p:sp>
      <p:sp>
        <p:nvSpPr>
          <p:cNvPr id="865288" name="Rectangle 8"/>
          <p:cNvSpPr>
            <a:spLocks noChangeArrowheads="1"/>
          </p:cNvSpPr>
          <p:nvPr/>
        </p:nvSpPr>
        <p:spPr bwMode="auto">
          <a:xfrm>
            <a:off x="3841750" y="1219200"/>
            <a:ext cx="145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= n</a:t>
            </a:r>
            <a:r>
              <a:rPr lang="en-US" altLang="en-US" sz="2400" baseline="-25000">
                <a:solidFill>
                  <a:srgbClr val="0000CC"/>
                </a:solidFill>
              </a:rPr>
              <a:t>1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89" name="Rectangle 9"/>
          <p:cNvSpPr>
            <a:spLocks noChangeArrowheads="1"/>
          </p:cNvSpPr>
          <p:nvPr/>
        </p:nvSpPr>
        <p:spPr bwMode="auto">
          <a:xfrm>
            <a:off x="5856288" y="1219200"/>
            <a:ext cx="1458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= n</a:t>
            </a:r>
            <a:r>
              <a:rPr lang="en-US" altLang="en-US" sz="2400" baseline="-25000">
                <a:solidFill>
                  <a:srgbClr val="0000CC"/>
                </a:solidFill>
              </a:rPr>
              <a:t>1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90" name="Text Box 10"/>
          <p:cNvSpPr txBox="1">
            <a:spLocks noChangeArrowheads="1"/>
          </p:cNvSpPr>
          <p:nvPr/>
        </p:nvSpPr>
        <p:spPr bwMode="auto">
          <a:xfrm>
            <a:off x="381000" y="1981200"/>
            <a:ext cx="790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are relatively prime, this implies that there exist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x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 x</a:t>
            </a:r>
            <a:r>
              <a:rPr lang="en-US" altLang="zh-TW" baseline="-250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865291" name="Rectangle 11"/>
          <p:cNvSpPr>
            <a:spLocks noChangeArrowheads="1"/>
          </p:cNvSpPr>
          <p:nvPr/>
        </p:nvSpPr>
        <p:spPr bwMode="auto">
          <a:xfrm>
            <a:off x="3286125" y="251460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2" name="Rectangle 12"/>
          <p:cNvSpPr>
            <a:spLocks noChangeArrowheads="1"/>
          </p:cNvSpPr>
          <p:nvPr/>
        </p:nvSpPr>
        <p:spPr bwMode="auto">
          <a:xfrm>
            <a:off x="6248400" y="251460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3" name="Text Box 13"/>
          <p:cNvSpPr txBox="1">
            <a:spLocks noChangeArrowheads="1"/>
          </p:cNvSpPr>
          <p:nvPr/>
        </p:nvSpPr>
        <p:spPr bwMode="auto">
          <a:xfrm>
            <a:off x="0" y="3244850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</a:t>
            </a:r>
          </a:p>
        </p:txBody>
      </p:sp>
      <p:sp>
        <p:nvSpPr>
          <p:cNvPr id="865294" name="Rectangle 14"/>
          <p:cNvSpPr>
            <a:spLocks noChangeArrowheads="1"/>
          </p:cNvSpPr>
          <p:nvPr/>
        </p:nvSpPr>
        <p:spPr bwMode="auto">
          <a:xfrm>
            <a:off x="457200" y="3200400"/>
            <a:ext cx="2919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),</a:t>
            </a:r>
          </a:p>
        </p:txBody>
      </p:sp>
      <p:sp>
        <p:nvSpPr>
          <p:cNvPr id="865295" name="Rectangle 15"/>
          <p:cNvSpPr>
            <a:spLocks noChangeArrowheads="1"/>
          </p:cNvSpPr>
          <p:nvPr/>
        </p:nvSpPr>
        <p:spPr bwMode="auto">
          <a:xfrm>
            <a:off x="3276600" y="3200400"/>
            <a:ext cx="307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),</a:t>
            </a:r>
          </a:p>
        </p:txBody>
      </p:sp>
      <p:sp>
        <p:nvSpPr>
          <p:cNvPr id="865296" name="Rectangle 16"/>
          <p:cNvSpPr>
            <a:spLocks noChangeArrowheads="1"/>
          </p:cNvSpPr>
          <p:nvPr/>
        </p:nvSpPr>
        <p:spPr bwMode="auto">
          <a:xfrm>
            <a:off x="6248400" y="3200400"/>
            <a:ext cx="299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7" name="Rectangle 17"/>
          <p:cNvSpPr>
            <a:spLocks noChangeArrowheads="1"/>
          </p:cNvSpPr>
          <p:nvPr/>
        </p:nvSpPr>
        <p:spPr bwMode="auto">
          <a:xfrm>
            <a:off x="3962400" y="4648200"/>
            <a:ext cx="286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8" name="Text Box 18"/>
          <p:cNvSpPr txBox="1">
            <a:spLocks noChangeArrowheads="1"/>
          </p:cNvSpPr>
          <p:nvPr/>
        </p:nvSpPr>
        <p:spPr bwMode="auto">
          <a:xfrm>
            <a:off x="914400" y="4648200"/>
            <a:ext cx="290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|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 </a:t>
            </a:r>
            <a:r>
              <a:rPr lang="en-US" altLang="zh-TW"/>
              <a:t>and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|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zh-TW"/>
              <a:t>,</a:t>
            </a:r>
          </a:p>
        </p:txBody>
      </p:sp>
      <p:sp>
        <p:nvSpPr>
          <p:cNvPr id="865299" name="Rectangle 19"/>
          <p:cNvSpPr>
            <a:spLocks noChangeArrowheads="1"/>
          </p:cNvSpPr>
          <p:nvPr/>
        </p:nvSpPr>
        <p:spPr bwMode="auto">
          <a:xfrm>
            <a:off x="685800" y="5410200"/>
            <a:ext cx="319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  <a:r>
              <a:rPr lang="en-US" altLang="zh-TW"/>
              <a:t>,</a:t>
            </a:r>
            <a:endParaRPr lang="en-US" altLang="en-US"/>
          </a:p>
        </p:txBody>
      </p:sp>
      <p:sp>
        <p:nvSpPr>
          <p:cNvPr id="865300" name="Text Box 20"/>
          <p:cNvSpPr txBox="1">
            <a:spLocks noChangeArrowheads="1"/>
          </p:cNvSpPr>
          <p:nvPr/>
        </p:nvSpPr>
        <p:spPr bwMode="auto">
          <a:xfrm>
            <a:off x="1219200" y="6172200"/>
            <a:ext cx="118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</a:t>
            </a:r>
          </a:p>
        </p:txBody>
      </p:sp>
      <p:sp>
        <p:nvSpPr>
          <p:cNvPr id="865301" name="Rectangle 21"/>
          <p:cNvSpPr>
            <a:spLocks noChangeArrowheads="1"/>
          </p:cNvSpPr>
          <p:nvPr/>
        </p:nvSpPr>
        <p:spPr bwMode="auto">
          <a:xfrm>
            <a:off x="2743200" y="6162675"/>
            <a:ext cx="2274888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302" name="Rectangle 22"/>
          <p:cNvSpPr>
            <a:spLocks noChangeArrowheads="1"/>
          </p:cNvSpPr>
          <p:nvPr/>
        </p:nvSpPr>
        <p:spPr bwMode="auto">
          <a:xfrm>
            <a:off x="5484813" y="6172200"/>
            <a:ext cx="2274887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2583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283" grpId="0"/>
      <p:bldP spid="865284" grpId="0"/>
      <p:bldP spid="865285" grpId="0" animBg="1"/>
      <p:bldP spid="865286" grpId="0" animBg="1"/>
      <p:bldP spid="865287" grpId="0"/>
      <p:bldP spid="865288" grpId="0"/>
      <p:bldP spid="865289" grpId="0"/>
      <p:bldP spid="865290" grpId="0"/>
      <p:bldP spid="865291" grpId="0"/>
      <p:bldP spid="865292" grpId="0"/>
      <p:bldP spid="865293" grpId="0"/>
      <p:bldP spid="865294" grpId="0"/>
      <p:bldP spid="865295" grpId="0"/>
      <p:bldP spid="865296" grpId="0"/>
      <p:bldP spid="865297" grpId="0"/>
      <p:bldP spid="865298" grpId="0"/>
      <p:bldP spid="865299" grpId="0"/>
      <p:bldP spid="865300" grpId="0"/>
      <p:bldP spid="865301" grpId="0" animBg="1"/>
      <p:bldP spid="86530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657600" y="4572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Uniqueness</a:t>
            </a:r>
          </a:p>
        </p:txBody>
      </p:sp>
      <p:sp>
        <p:nvSpPr>
          <p:cNvPr id="28675" name="Rectangle 24"/>
          <p:cNvSpPr>
            <a:spLocks noChangeArrowheads="1"/>
          </p:cNvSpPr>
          <p:nvPr/>
        </p:nvSpPr>
        <p:spPr bwMode="auto">
          <a:xfrm>
            <a:off x="3429000" y="1219200"/>
            <a:ext cx="22653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70425" name="Text Box 25"/>
          <p:cNvSpPr txBox="1">
            <a:spLocks noChangeArrowheads="1"/>
          </p:cNvSpPr>
          <p:nvPr/>
        </p:nvSpPr>
        <p:spPr bwMode="auto">
          <a:xfrm>
            <a:off x="1144588" y="3276600"/>
            <a:ext cx="68532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Suppose there are two solutions,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y</a:t>
            </a:r>
            <a:r>
              <a:rPr lang="en-US" altLang="zh-TW"/>
              <a:t>, to the above system.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x – y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0 (mod 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/>
              <a:t> for any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| x – y</a:t>
            </a:r>
            <a:r>
              <a:rPr lang="en-US" altLang="zh-TW"/>
              <a:t> for any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,n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,…,n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/>
              <a:t> are relatively prime,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 | x – y</a:t>
            </a:r>
            <a:r>
              <a:rPr lang="en-US" altLang="zh-TW"/>
              <a:t>.  (why?)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Therefore, </a:t>
            </a:r>
            <a:r>
              <a:rPr lang="en-US" altLang="zh-TW">
                <a:solidFill>
                  <a:srgbClr val="0000CC"/>
                </a:solidFill>
              </a:rPr>
              <a:t>x = y (mod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).</a:t>
            </a:r>
          </a:p>
        </p:txBody>
      </p:sp>
      <p:sp>
        <p:nvSpPr>
          <p:cNvPr id="870426" name="Text Box 26"/>
          <p:cNvSpPr txBox="1">
            <a:spLocks noChangeArrowheads="1"/>
          </p:cNvSpPr>
          <p:nvPr/>
        </p:nvSpPr>
        <p:spPr bwMode="auto">
          <a:xfrm>
            <a:off x="1203325" y="5984875"/>
            <a:ext cx="59293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there is a unique solution in every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 </a:t>
            </a:r>
            <a:r>
              <a:rPr lang="en-US" altLang="zh-TW"/>
              <a:t>numbers.</a:t>
            </a:r>
          </a:p>
        </p:txBody>
      </p:sp>
    </p:spTree>
    <p:extLst>
      <p:ext uri="{BB962C8B-B14F-4D97-AF65-F5344CB8AC3E}">
        <p14:creationId xmlns:p14="http://schemas.microsoft.com/office/powerpoint/2010/main" val="2806794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47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Systems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68550" y="1111250"/>
            <a:ext cx="4346575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What if </a:t>
            </a:r>
            <a:r>
              <a:rPr lang="en-US" altLang="zh-TW" sz="1600">
                <a:solidFill>
                  <a:srgbClr val="0000CC"/>
                </a:solidFill>
              </a:rPr>
              <a:t>n1,n2,…,nk</a:t>
            </a:r>
            <a:r>
              <a:rPr lang="en-US" altLang="zh-TW" sz="1600"/>
              <a:t> are </a:t>
            </a:r>
            <a:r>
              <a:rPr lang="en-US" altLang="zh-TW" sz="1600">
                <a:solidFill>
                  <a:srgbClr val="A50021"/>
                </a:solidFill>
              </a:rPr>
              <a:t>not</a:t>
            </a:r>
            <a:r>
              <a:rPr lang="en-US" altLang="zh-TW" sz="1600"/>
              <a:t> relatively prime?</a:t>
            </a:r>
          </a:p>
        </p:txBody>
      </p:sp>
      <p:sp>
        <p:nvSpPr>
          <p:cNvPr id="871428" name="Rectangle 4"/>
          <p:cNvSpPr>
            <a:spLocks noChangeArrowheads="1"/>
          </p:cNvSpPr>
          <p:nvPr/>
        </p:nvSpPr>
        <p:spPr bwMode="auto">
          <a:xfrm>
            <a:off x="1447800" y="1905000"/>
            <a:ext cx="22590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10)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8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15)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5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84)</a:t>
            </a:r>
          </a:p>
        </p:txBody>
      </p:sp>
      <p:sp>
        <p:nvSpPr>
          <p:cNvPr id="871431" name="Rectangle 7"/>
          <p:cNvSpPr>
            <a:spLocks noChangeArrowheads="1"/>
          </p:cNvSpPr>
          <p:nvPr/>
        </p:nvSpPr>
        <p:spPr bwMode="auto">
          <a:xfrm>
            <a:off x="4191000" y="1752600"/>
            <a:ext cx="3006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3 (mod 2)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1 (mod 2)</a:t>
            </a:r>
            <a:r>
              <a:rPr lang="en-US" altLang="zh-TW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871432" name="Rectangle 8"/>
          <p:cNvSpPr>
            <a:spLocks noChangeArrowheads="1"/>
          </p:cNvSpPr>
          <p:nvPr/>
        </p:nvSpPr>
        <p:spPr bwMode="auto">
          <a:xfrm>
            <a:off x="4151313" y="2681288"/>
            <a:ext cx="2938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8 (mod 3)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2 (mod 3)</a:t>
            </a:r>
          </a:p>
        </p:txBody>
      </p:sp>
      <p:sp>
        <p:nvSpPr>
          <p:cNvPr id="871433" name="Rectangle 9"/>
          <p:cNvSpPr>
            <a:spLocks noChangeArrowheads="1"/>
          </p:cNvSpPr>
          <p:nvPr/>
        </p:nvSpPr>
        <p:spPr bwMode="auto">
          <a:xfrm>
            <a:off x="4151313" y="3138488"/>
            <a:ext cx="2938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8 (mod 5)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3 (mod 5)</a:t>
            </a:r>
          </a:p>
        </p:txBody>
      </p:sp>
      <p:sp>
        <p:nvSpPr>
          <p:cNvPr id="871434" name="Rectangle 10"/>
          <p:cNvSpPr>
            <a:spLocks noChangeArrowheads="1"/>
          </p:cNvSpPr>
          <p:nvPr/>
        </p:nvSpPr>
        <p:spPr bwMode="auto">
          <a:xfrm>
            <a:off x="4114800" y="3733800"/>
            <a:ext cx="2938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5 (mod 4)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1 (mod 4)</a:t>
            </a:r>
          </a:p>
        </p:txBody>
      </p:sp>
      <p:sp>
        <p:nvSpPr>
          <p:cNvPr id="871435" name="Rectangle 11"/>
          <p:cNvSpPr>
            <a:spLocks noChangeArrowheads="1"/>
          </p:cNvSpPr>
          <p:nvPr/>
        </p:nvSpPr>
        <p:spPr bwMode="auto">
          <a:xfrm>
            <a:off x="4114800" y="4205288"/>
            <a:ext cx="2938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5 (mod 3)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2 (mod 3)</a:t>
            </a:r>
          </a:p>
        </p:txBody>
      </p:sp>
      <p:sp>
        <p:nvSpPr>
          <p:cNvPr id="871436" name="Rectangle 12"/>
          <p:cNvSpPr>
            <a:spLocks noChangeArrowheads="1"/>
          </p:cNvSpPr>
          <p:nvPr/>
        </p:nvSpPr>
        <p:spPr bwMode="auto">
          <a:xfrm>
            <a:off x="4125913" y="4662488"/>
            <a:ext cx="165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5 (mod 7)</a:t>
            </a:r>
          </a:p>
        </p:txBody>
      </p:sp>
      <p:sp>
        <p:nvSpPr>
          <p:cNvPr id="871437" name="Rectangle 13"/>
          <p:cNvSpPr>
            <a:spLocks noChangeArrowheads="1"/>
          </p:cNvSpPr>
          <p:nvPr/>
        </p:nvSpPr>
        <p:spPr bwMode="auto">
          <a:xfrm>
            <a:off x="4191000" y="2133600"/>
            <a:ext cx="165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3 (mod 5)</a:t>
            </a:r>
          </a:p>
        </p:txBody>
      </p:sp>
      <p:sp>
        <p:nvSpPr>
          <p:cNvPr id="871438" name="Text Box 14"/>
          <p:cNvSpPr txBox="1">
            <a:spLocks noChangeArrowheads="1"/>
          </p:cNvSpPr>
          <p:nvPr/>
        </p:nvSpPr>
        <p:spPr bwMode="auto">
          <a:xfrm>
            <a:off x="7527925" y="1752600"/>
            <a:ext cx="46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(a)</a:t>
            </a:r>
          </a:p>
        </p:txBody>
      </p:sp>
      <p:sp>
        <p:nvSpPr>
          <p:cNvPr id="871439" name="Text Box 15"/>
          <p:cNvSpPr txBox="1">
            <a:spLocks noChangeArrowheads="1"/>
          </p:cNvSpPr>
          <p:nvPr/>
        </p:nvSpPr>
        <p:spPr bwMode="auto">
          <a:xfrm>
            <a:off x="7531100" y="2147888"/>
            <a:ext cx="487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(b)</a:t>
            </a:r>
          </a:p>
        </p:txBody>
      </p:sp>
      <p:sp>
        <p:nvSpPr>
          <p:cNvPr id="871440" name="Text Box 16"/>
          <p:cNvSpPr txBox="1">
            <a:spLocks noChangeArrowheads="1"/>
          </p:cNvSpPr>
          <p:nvPr/>
        </p:nvSpPr>
        <p:spPr bwMode="auto">
          <a:xfrm>
            <a:off x="7543800" y="2681288"/>
            <a:ext cx="46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(c)</a:t>
            </a:r>
          </a:p>
        </p:txBody>
      </p:sp>
      <p:sp>
        <p:nvSpPr>
          <p:cNvPr id="871441" name="Text Box 17"/>
          <p:cNvSpPr txBox="1">
            <a:spLocks noChangeArrowheads="1"/>
          </p:cNvSpPr>
          <p:nvPr/>
        </p:nvSpPr>
        <p:spPr bwMode="auto">
          <a:xfrm>
            <a:off x="7543800" y="3138488"/>
            <a:ext cx="487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(d)</a:t>
            </a:r>
          </a:p>
        </p:txBody>
      </p:sp>
      <p:sp>
        <p:nvSpPr>
          <p:cNvPr id="871442" name="Text Box 18"/>
          <p:cNvSpPr txBox="1">
            <a:spLocks noChangeArrowheads="1"/>
          </p:cNvSpPr>
          <p:nvPr/>
        </p:nvSpPr>
        <p:spPr bwMode="auto">
          <a:xfrm>
            <a:off x="7543800" y="3671888"/>
            <a:ext cx="47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(e)</a:t>
            </a:r>
          </a:p>
        </p:txBody>
      </p:sp>
      <p:sp>
        <p:nvSpPr>
          <p:cNvPr id="871443" name="Text Box 19"/>
          <p:cNvSpPr txBox="1">
            <a:spLocks noChangeArrowheads="1"/>
          </p:cNvSpPr>
          <p:nvPr/>
        </p:nvSpPr>
        <p:spPr bwMode="auto">
          <a:xfrm>
            <a:off x="7543800" y="4191000"/>
            <a:ext cx="468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(f)</a:t>
            </a:r>
          </a:p>
        </p:txBody>
      </p:sp>
      <p:sp>
        <p:nvSpPr>
          <p:cNvPr id="871444" name="Text Box 20"/>
          <p:cNvSpPr txBox="1">
            <a:spLocks noChangeArrowheads="1"/>
          </p:cNvSpPr>
          <p:nvPr/>
        </p:nvSpPr>
        <p:spPr bwMode="auto">
          <a:xfrm>
            <a:off x="7543800" y="46624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(g)</a:t>
            </a:r>
          </a:p>
        </p:txBody>
      </p:sp>
      <p:sp>
        <p:nvSpPr>
          <p:cNvPr id="871445" name="Text Box 21"/>
          <p:cNvSpPr txBox="1">
            <a:spLocks noChangeArrowheads="1"/>
          </p:cNvSpPr>
          <p:nvPr/>
        </p:nvSpPr>
        <p:spPr bwMode="auto">
          <a:xfrm>
            <a:off x="4724400" y="5334000"/>
            <a:ext cx="28098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(b) and (d) are the same.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FF9900"/>
                </a:solidFill>
              </a:rPr>
              <a:t>(c) and (f) are the same.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(e) is stronger than (a).</a:t>
            </a:r>
          </a:p>
        </p:txBody>
      </p:sp>
      <p:sp>
        <p:nvSpPr>
          <p:cNvPr id="871447" name="Text Box 23"/>
          <p:cNvSpPr txBox="1">
            <a:spLocks noChangeArrowheads="1"/>
          </p:cNvSpPr>
          <p:nvPr/>
        </p:nvSpPr>
        <p:spPr bwMode="auto">
          <a:xfrm>
            <a:off x="715963" y="5351463"/>
            <a:ext cx="3322637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we reduce the problem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 the relatively prime case.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answer is 173 (mod 420).</a:t>
            </a:r>
          </a:p>
        </p:txBody>
      </p:sp>
      <p:sp>
        <p:nvSpPr>
          <p:cNvPr id="871448" name="Line 24"/>
          <p:cNvSpPr>
            <a:spLocks noChangeShapeType="1"/>
          </p:cNvSpPr>
          <p:nvPr/>
        </p:nvSpPr>
        <p:spPr bwMode="auto">
          <a:xfrm flipV="1">
            <a:off x="3657600" y="1981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9" name="Line 25"/>
          <p:cNvSpPr>
            <a:spLocks noChangeShapeType="1"/>
          </p:cNvSpPr>
          <p:nvPr/>
        </p:nvSpPr>
        <p:spPr bwMode="auto">
          <a:xfrm>
            <a:off x="3657600" y="2133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0" name="Line 26"/>
          <p:cNvSpPr>
            <a:spLocks noChangeShapeType="1"/>
          </p:cNvSpPr>
          <p:nvPr/>
        </p:nvSpPr>
        <p:spPr bwMode="auto">
          <a:xfrm flipV="1">
            <a:off x="3657600" y="2971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1" name="Line 27"/>
          <p:cNvSpPr>
            <a:spLocks noChangeShapeType="1"/>
          </p:cNvSpPr>
          <p:nvPr/>
        </p:nvSpPr>
        <p:spPr bwMode="auto">
          <a:xfrm>
            <a:off x="3657600" y="3200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3" name="Line 29"/>
          <p:cNvSpPr>
            <a:spLocks noChangeShapeType="1"/>
          </p:cNvSpPr>
          <p:nvPr/>
        </p:nvSpPr>
        <p:spPr bwMode="auto">
          <a:xfrm>
            <a:off x="3657600" y="4343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4" name="Line 30"/>
          <p:cNvSpPr>
            <a:spLocks noChangeShapeType="1"/>
          </p:cNvSpPr>
          <p:nvPr/>
        </p:nvSpPr>
        <p:spPr bwMode="auto">
          <a:xfrm>
            <a:off x="3657600" y="4343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5" name="Line 31"/>
          <p:cNvSpPr>
            <a:spLocks noChangeShapeType="1"/>
          </p:cNvSpPr>
          <p:nvPr/>
        </p:nvSpPr>
        <p:spPr bwMode="auto">
          <a:xfrm>
            <a:off x="4191000" y="3352800"/>
            <a:ext cx="3886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6" name="Line 32"/>
          <p:cNvSpPr>
            <a:spLocks noChangeShapeType="1"/>
          </p:cNvSpPr>
          <p:nvPr/>
        </p:nvSpPr>
        <p:spPr bwMode="auto">
          <a:xfrm>
            <a:off x="4191000" y="4419600"/>
            <a:ext cx="3810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7" name="Line 33"/>
          <p:cNvSpPr>
            <a:spLocks noChangeShapeType="1"/>
          </p:cNvSpPr>
          <p:nvPr/>
        </p:nvSpPr>
        <p:spPr bwMode="auto">
          <a:xfrm>
            <a:off x="4267200" y="1981200"/>
            <a:ext cx="3810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9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7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7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7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7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7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7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7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7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8" grpId="0"/>
      <p:bldP spid="871431" grpId="0"/>
      <p:bldP spid="871432" grpId="0"/>
      <p:bldP spid="871433" grpId="0"/>
      <p:bldP spid="871434" grpId="0"/>
      <p:bldP spid="871435" grpId="0"/>
      <p:bldP spid="871436" grpId="0"/>
      <p:bldP spid="871437" grpId="0"/>
      <p:bldP spid="871438" grpId="0"/>
      <p:bldP spid="871439" grpId="0"/>
      <p:bldP spid="871440" grpId="0"/>
      <p:bldP spid="871441" grpId="0"/>
      <p:bldP spid="871442" grpId="0"/>
      <p:bldP spid="871443" grpId="0"/>
      <p:bldP spid="871444" grpId="0"/>
      <p:bldP spid="871447" grpId="0" animBg="1"/>
      <p:bldP spid="871448" grpId="0" animBg="1"/>
      <p:bldP spid="871449" grpId="0" animBg="1"/>
      <p:bldP spid="871450" grpId="0" animBg="1"/>
      <p:bldP spid="871451" grpId="0" animBg="1"/>
      <p:bldP spid="871452" grpId="0" animBg="1"/>
      <p:bldP spid="871453" grpId="0" animBg="1"/>
      <p:bldP spid="871454" grpId="0" animBg="1"/>
      <p:bldP spid="871455" grpId="0" animBg="1"/>
      <p:bldP spid="871456" grpId="0" animBg="1"/>
      <p:bldP spid="87145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314700" y="3048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893983" name="Text Box 31"/>
          <p:cNvSpPr txBox="1">
            <a:spLocks noChangeArrowheads="1"/>
          </p:cNvSpPr>
          <p:nvPr/>
        </p:nvSpPr>
        <p:spPr bwMode="auto">
          <a:xfrm>
            <a:off x="304800" y="981075"/>
            <a:ext cx="85725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we talk about how to solve one equation </a:t>
            </a:r>
            <a:r>
              <a:rPr lang="en-US" altLang="en-US">
                <a:solidFill>
                  <a:srgbClr val="0000CC"/>
                </a:solidFill>
              </a:rPr>
              <a:t>ax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 equation has solutions if and only if </a:t>
            </a:r>
            <a:r>
              <a:rPr lang="en-US" altLang="zh-TW">
                <a:solidFill>
                  <a:srgbClr val="0000CC"/>
                </a:solidFill>
              </a:rPr>
              <a:t>gcd(a,n)</a:t>
            </a:r>
            <a:r>
              <a:rPr lang="en-US" altLang="zh-TW"/>
              <a:t> divides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endParaRPr lang="en-US" altLang="zh-TW"/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Then we talk about how to find simultaneous solutions to two equations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solidFill>
                  <a:srgbClr val="0000CC"/>
                </a:solidFill>
              </a:rPr>
              <a:t>	a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) </a:t>
            </a:r>
            <a:r>
              <a:rPr lang="en-US" altLang="zh-TW"/>
              <a:t>and</a:t>
            </a:r>
            <a:r>
              <a:rPr lang="en-US" altLang="en-US">
                <a:solidFill>
                  <a:srgbClr val="0000CC"/>
                </a:solidFill>
              </a:rPr>
              <a:t> a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First use the technique in one equation to reduce to the form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solidFill>
                  <a:srgbClr val="0000CC"/>
                </a:solidFill>
              </a:rPr>
              <a:t>	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) </a:t>
            </a:r>
            <a:r>
              <a:rPr lang="en-US" altLang="zh-TW"/>
              <a:t>and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By setting </a:t>
            </a:r>
            <a:r>
              <a:rPr lang="en-US" altLang="zh-TW">
                <a:solidFill>
                  <a:srgbClr val="0000CC"/>
                </a:solidFill>
              </a:rPr>
              <a:t>x = k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+ k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, then we just need to find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so that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solidFill>
                  <a:srgbClr val="0000CC"/>
                </a:solidFill>
              </a:rPr>
              <a:t>	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k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) </a:t>
            </a:r>
            <a:r>
              <a:rPr lang="en-US" altLang="zh-TW"/>
              <a:t>and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k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These equations can be solved separately by using techniques for one equation.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 same techniques apply for more than two equations.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And the solution is </a:t>
            </a:r>
            <a:r>
              <a:rPr lang="en-US" altLang="zh-TW">
                <a:solidFill>
                  <a:srgbClr val="A50021"/>
                </a:solidFill>
              </a:rPr>
              <a:t>unique</a:t>
            </a:r>
            <a:r>
              <a:rPr lang="en-US" altLang="zh-TW"/>
              <a:t> </a:t>
            </a:r>
            <a:r>
              <a:rPr lang="en-US" altLang="en-US">
                <a:solidFill>
                  <a:srgbClr val="0000CC"/>
                </a:solidFill>
              </a:rPr>
              <a:t>mod n</a:t>
            </a:r>
            <a:r>
              <a:rPr lang="en-US" altLang="en-US" baseline="-25000">
                <a:solidFill>
                  <a:srgbClr val="0000CC"/>
                </a:solidFill>
              </a:rPr>
              <a:t>1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…n</a:t>
            </a:r>
            <a:r>
              <a:rPr lang="en-US" altLang="en-US" baseline="-25000">
                <a:solidFill>
                  <a:srgbClr val="0000CC"/>
                </a:solidFill>
              </a:rPr>
              <a:t>k 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/>
              <a:t>if there are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equations.</a:t>
            </a:r>
          </a:p>
          <a:p>
            <a:pPr eaLnBrk="1" hangingPunct="1">
              <a:lnSpc>
                <a:spcPct val="130000"/>
              </a:lnSpc>
            </a:pPr>
            <a:endParaRPr lang="en-US" altLang="zh-TW"/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Finally, when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1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…n</a:t>
            </a:r>
            <a:r>
              <a:rPr lang="en-US" altLang="en-US" baseline="-25000">
                <a:solidFill>
                  <a:srgbClr val="0000CC"/>
                </a:solidFill>
              </a:rPr>
              <a:t>k </a:t>
            </a:r>
            <a:r>
              <a:rPr lang="en-US" altLang="zh-TW"/>
              <a:t>are not relatively prime, we show how to reduce it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back to the relatively prime case.</a:t>
            </a:r>
          </a:p>
        </p:txBody>
      </p:sp>
    </p:spTree>
    <p:extLst>
      <p:ext uri="{BB962C8B-B14F-4D97-AF65-F5344CB8AC3E}">
        <p14:creationId xmlns:p14="http://schemas.microsoft.com/office/powerpoint/2010/main" val="2277202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3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 Faster Method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3429000" y="1479550"/>
            <a:ext cx="22590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10)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8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15)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5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84)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922338" y="1066800"/>
            <a:ext cx="733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is another method to solve the system of modular equations.</a:t>
            </a:r>
          </a:p>
        </p:txBody>
      </p:sp>
      <p:sp>
        <p:nvSpPr>
          <p:cNvPr id="872455" name="Text Box 7"/>
          <p:cNvSpPr txBox="1">
            <a:spLocks noChangeArrowheads="1"/>
          </p:cNvSpPr>
          <p:nvPr/>
        </p:nvSpPr>
        <p:spPr bwMode="auto">
          <a:xfrm>
            <a:off x="439738" y="2819400"/>
            <a:ext cx="8269287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From the third equation we know that </a:t>
            </a:r>
            <a:r>
              <a:rPr lang="en-US" altLang="zh-TW" sz="1600">
                <a:solidFill>
                  <a:srgbClr val="0000CC"/>
                </a:solidFill>
              </a:rPr>
              <a:t>x = 5+84u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Plug it into the second equation gives </a:t>
            </a:r>
            <a:r>
              <a:rPr lang="en-US" altLang="zh-TW" sz="1600">
                <a:solidFill>
                  <a:srgbClr val="0000CC"/>
                </a:solidFill>
              </a:rPr>
              <a:t>5+84u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8 (mod 15)   </a:t>
            </a:r>
            <a:r>
              <a:rPr lang="en-US" altLang="zh-TW" sz="1600"/>
              <a:t>=&gt; </a:t>
            </a:r>
            <a:r>
              <a:rPr lang="en-US" altLang="zh-TW" sz="1600">
                <a:solidFill>
                  <a:srgbClr val="0000CC"/>
                </a:solidFill>
              </a:rPr>
              <a:t>  84u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15).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Solving this would give us </a:t>
            </a:r>
            <a:r>
              <a:rPr lang="en-US" altLang="zh-TW" sz="1600">
                <a:solidFill>
                  <a:srgbClr val="0000CC"/>
                </a:solidFill>
              </a:rPr>
              <a:t>u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/>
              <a:t> </a:t>
            </a:r>
            <a:r>
              <a:rPr lang="en-US" altLang="zh-TW" sz="1600">
                <a:solidFill>
                  <a:srgbClr val="0000CC"/>
                </a:solidFill>
              </a:rPr>
              <a:t>2 (mod 5)   </a:t>
            </a:r>
            <a:r>
              <a:rPr lang="en-US" altLang="zh-TW" sz="1600"/>
              <a:t>=&gt;</a:t>
            </a:r>
            <a:r>
              <a:rPr lang="en-US" altLang="zh-TW" sz="1600">
                <a:solidFill>
                  <a:srgbClr val="0000CC"/>
                </a:solidFill>
              </a:rPr>
              <a:t>   u = 2 + 5v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Therefore </a:t>
            </a:r>
            <a:r>
              <a:rPr lang="en-US" altLang="zh-TW" sz="1600">
                <a:solidFill>
                  <a:srgbClr val="0000CC"/>
                </a:solidFill>
              </a:rPr>
              <a:t>x = 5+84u = 5+84(2+5v) = 173 + 420v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Plug it into the first equation gives </a:t>
            </a:r>
            <a:r>
              <a:rPr lang="en-US" altLang="zh-TW" sz="1600">
                <a:solidFill>
                  <a:srgbClr val="0000CC"/>
                </a:solidFill>
              </a:rPr>
              <a:t>173+420v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10)</a:t>
            </a:r>
            <a:r>
              <a:rPr lang="en-US" altLang="zh-TW" sz="1600"/>
              <a:t>   =&gt;   </a:t>
            </a:r>
            <a:r>
              <a:rPr lang="en-US" altLang="zh-TW" sz="1600">
                <a:solidFill>
                  <a:srgbClr val="0000CC"/>
                </a:solidFill>
              </a:rPr>
              <a:t>420v = -170 (mod 10).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This equation is always true.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So we can conclude that </a:t>
            </a:r>
            <a:r>
              <a:rPr lang="en-US" altLang="zh-TW" sz="1600">
                <a:solidFill>
                  <a:srgbClr val="0000CC"/>
                </a:solidFill>
              </a:rPr>
              <a:t>x = 173+420v</a:t>
            </a:r>
            <a:r>
              <a:rPr lang="en-US" altLang="zh-TW" sz="1600"/>
              <a:t>, or equivalently </a:t>
            </a:r>
            <a:r>
              <a:rPr lang="en-US" altLang="zh-TW" sz="1600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173 (mod 420).</a:t>
            </a:r>
            <a:r>
              <a:rPr lang="en-US" altLang="zh-TW" sz="1600"/>
              <a:t> </a:t>
            </a:r>
          </a:p>
        </p:txBody>
      </p:sp>
      <p:sp>
        <p:nvSpPr>
          <p:cNvPr id="87245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491538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This method can also be used to prove the Chinese Remainder Theorem.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It is much faster (no need to find factorization), requiring only k-1 Euclidean algorithm.</a:t>
            </a:r>
          </a:p>
        </p:txBody>
      </p:sp>
    </p:spTree>
    <p:extLst>
      <p:ext uri="{BB962C8B-B14F-4D97-AF65-F5344CB8AC3E}">
        <p14:creationId xmlns:p14="http://schemas.microsoft.com/office/powerpoint/2010/main" val="1509141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429000" y="1981200"/>
            <a:ext cx="237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p-1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57400" y="1371600"/>
            <a:ext cx="506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p </a:t>
            </a:r>
            <a:r>
              <a:rPr lang="en-US" altLang="en-US"/>
              <a:t>is prime &amp;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not a multiple of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  <p:sp>
        <p:nvSpPr>
          <p:cNvPr id="924677" name="Rectangle 5"/>
          <p:cNvSpPr>
            <a:spLocks noChangeArrowheads="1"/>
          </p:cNvSpPr>
          <p:nvPr/>
        </p:nvSpPr>
        <p:spPr bwMode="auto">
          <a:xfrm>
            <a:off x="1219200" y="2971800"/>
            <a:ext cx="746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latin typeface="Comic Sans MS" pitchFamily="66" charset="0"/>
              </a:rPr>
              <a:t>Proof.</a:t>
            </a:r>
            <a:endParaRPr lang="en-US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1·2···(p-1) </a:t>
            </a:r>
            <a:r>
              <a:rPr lang="en-US" altLang="en-US" sz="24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(k mod p · 2k mod p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·…·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(p-1)k mod p) mod 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		  </a:t>
            </a:r>
            <a:r>
              <a:rPr lang="en-US" altLang="en-US" sz="24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(k·2k ··· (p-1)k) mod p</a:t>
            </a:r>
          </a:p>
          <a:p>
            <a:pPr eaLnBrk="1" hangingPunct="1">
              <a:lnSpc>
                <a:spcPct val="150000"/>
              </a:lnSpc>
              <a:buFont typeface="Euclid Symbol" pitchFamily="18" charset="2"/>
              <a:buNone/>
            </a:pPr>
            <a:r>
              <a:rPr lang="en-US" altLang="en-US" sz="20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		  </a:t>
            </a:r>
            <a:r>
              <a:rPr lang="en-US" altLang="en-US" sz="24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(k</a:t>
            </a:r>
            <a:r>
              <a:rPr lang="en-US" altLang="en-US" sz="2000" baseline="30000">
                <a:solidFill>
                  <a:srgbClr val="0000CC"/>
                </a:solidFill>
                <a:latin typeface="Comic Sans MS" pitchFamily="66" charset="0"/>
              </a:rPr>
              <a:t>p-1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)·1·2 ··· (p-1)       (mod p)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So, by cancelling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1·2 ··· (p-1) </a:t>
            </a:r>
            <a:r>
              <a:rPr lang="en-US" altLang="en-US" sz="2000">
                <a:latin typeface="Comic Sans MS" pitchFamily="66" charset="0"/>
              </a:rPr>
              <a:t>on both sides applying </a:t>
            </a:r>
            <a:r>
              <a:rPr lang="en-US" altLang="en-US" sz="2000" i="1">
                <a:solidFill>
                  <a:srgbClr val="A50021"/>
                </a:solidFill>
                <a:latin typeface="Comic Sans MS" pitchFamily="66" charset="0"/>
              </a:rPr>
              <a:t>Claim 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(we can cancel them because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gcd(1·2 ··· (p-1), p)=1</a:t>
            </a:r>
            <a:r>
              <a:rPr lang="en-US" altLang="en-US" sz="2000">
                <a:latin typeface="Comic Sans MS" pitchFamily="66" charset="0"/>
              </a:rPr>
              <a:t>), we have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		  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1 </a:t>
            </a:r>
            <a:r>
              <a:rPr lang="en-US" altLang="en-US" sz="20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k</a:t>
            </a:r>
            <a:r>
              <a:rPr lang="en-US" altLang="en-US" sz="2000" baseline="30000">
                <a:solidFill>
                  <a:srgbClr val="0000CC"/>
                </a:solidFill>
                <a:latin typeface="Comic Sans MS" pitchFamily="66" charset="0"/>
              </a:rPr>
              <a:t>p-1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(mod p)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679" name="Text Box 7"/>
          <p:cNvSpPr txBox="1">
            <a:spLocks noChangeArrowheads="1"/>
          </p:cNvSpPr>
          <p:nvPr/>
        </p:nvSpPr>
        <p:spPr bwMode="auto">
          <a:xfrm>
            <a:off x="5791200" y="2971800"/>
            <a:ext cx="2141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2 slides before</a:t>
            </a:r>
          </a:p>
        </p:txBody>
      </p:sp>
      <p:sp>
        <p:nvSpPr>
          <p:cNvPr id="924680" name="Line 8"/>
          <p:cNvSpPr>
            <a:spLocks noChangeShapeType="1"/>
          </p:cNvSpPr>
          <p:nvPr/>
        </p:nvSpPr>
        <p:spPr bwMode="auto">
          <a:xfrm flipH="1">
            <a:off x="5105400" y="3200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81" name="Text Box 9"/>
          <p:cNvSpPr txBox="1">
            <a:spLocks noChangeArrowheads="1"/>
          </p:cNvSpPr>
          <p:nvPr/>
        </p:nvSpPr>
        <p:spPr bwMode="auto">
          <a:xfrm>
            <a:off x="5791200" y="38100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the multiplication rule</a:t>
            </a:r>
          </a:p>
        </p:txBody>
      </p:sp>
      <p:sp>
        <p:nvSpPr>
          <p:cNvPr id="924682" name="Line 10"/>
          <p:cNvSpPr>
            <a:spLocks noChangeShapeType="1"/>
          </p:cNvSpPr>
          <p:nvPr/>
        </p:nvSpPr>
        <p:spPr bwMode="auto">
          <a:xfrm flipH="1">
            <a:off x="5181600" y="3886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44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9" grpId="0" animBg="1"/>
      <p:bldP spid="924680" grpId="0" animBg="1"/>
      <p:bldP spid="924681" grpId="0" animBg="1"/>
      <p:bldP spid="92468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Cryptography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6248400"/>
            <a:ext cx="30480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latin typeface="Comic Sans MS" pitchFamily="66" charset="0"/>
              </a:rPr>
              <a:t>Dec 29</a:t>
            </a:r>
          </a:p>
        </p:txBody>
      </p:sp>
      <p:pic>
        <p:nvPicPr>
          <p:cNvPr id="2052" name="Picture 351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3398838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52" descr="1924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17954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2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914400" y="1398588"/>
            <a:ext cx="72961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this last lecture for number theory, we will see probably the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most important application of number theory in computer science –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design of cryptosystem.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870200" y="3013075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</p:spTree>
    <p:extLst>
      <p:ext uri="{BB962C8B-B14F-4D97-AF65-F5344CB8AC3E}">
        <p14:creationId xmlns:p14="http://schemas.microsoft.com/office/powerpoint/2010/main" val="21698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Cryptography</a:t>
            </a:r>
          </a:p>
        </p:txBody>
      </p:sp>
      <p:sp>
        <p:nvSpPr>
          <p:cNvPr id="870403" name="Oval 3"/>
          <p:cNvSpPr>
            <a:spLocks noChangeArrowheads="1"/>
          </p:cNvSpPr>
          <p:nvPr/>
        </p:nvSpPr>
        <p:spPr bwMode="auto">
          <a:xfrm>
            <a:off x="1295400" y="28956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870404" name="Oval 4"/>
          <p:cNvSpPr>
            <a:spLocks noChangeArrowheads="1"/>
          </p:cNvSpPr>
          <p:nvPr/>
        </p:nvSpPr>
        <p:spPr bwMode="auto">
          <a:xfrm>
            <a:off x="6477000" y="28956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870405" name="Line 5"/>
          <p:cNvSpPr>
            <a:spLocks noChangeShapeType="1"/>
          </p:cNvSpPr>
          <p:nvPr/>
        </p:nvSpPr>
        <p:spPr bwMode="auto">
          <a:xfrm>
            <a:off x="2819400" y="3352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33600" y="1371600"/>
            <a:ext cx="480060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Cryptography</a:t>
            </a:r>
            <a:r>
              <a:rPr lang="en-US" altLang="en-US"/>
              <a:t> is the study of methods for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sending and receiving secret messages.</a:t>
            </a:r>
          </a:p>
        </p:txBody>
      </p:sp>
      <p:sp>
        <p:nvSpPr>
          <p:cNvPr id="870407" name="Oval 7"/>
          <p:cNvSpPr>
            <a:spLocks noChangeArrowheads="1"/>
          </p:cNvSpPr>
          <p:nvPr/>
        </p:nvSpPr>
        <p:spPr bwMode="auto">
          <a:xfrm>
            <a:off x="3810000" y="44958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870408" name="Line 8"/>
          <p:cNvSpPr>
            <a:spLocks noChangeShapeType="1"/>
          </p:cNvSpPr>
          <p:nvPr/>
        </p:nvSpPr>
        <p:spPr bwMode="auto">
          <a:xfrm flipV="1">
            <a:off x="4572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09" name="Text Box 9"/>
          <p:cNvSpPr txBox="1">
            <a:spLocks noChangeArrowheads="1"/>
          </p:cNvSpPr>
          <p:nvPr/>
        </p:nvSpPr>
        <p:spPr bwMode="auto">
          <a:xfrm>
            <a:off x="1136650" y="5840413"/>
            <a:ext cx="69405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Goal:</a:t>
            </a:r>
            <a:r>
              <a:rPr lang="en-US" altLang="en-US"/>
              <a:t> Even though an adversary can listen to your conversation,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the adversary can not learn what the message was. </a:t>
            </a:r>
          </a:p>
        </p:txBody>
      </p:sp>
      <p:sp>
        <p:nvSpPr>
          <p:cNvPr id="870410" name="Text Box 10"/>
          <p:cNvSpPr txBox="1">
            <a:spLocks noChangeArrowheads="1"/>
          </p:cNvSpPr>
          <p:nvPr/>
        </p:nvSpPr>
        <p:spPr bwMode="auto">
          <a:xfrm>
            <a:off x="3946525" y="293687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9318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3" grpId="0" animBg="1"/>
      <p:bldP spid="870404" grpId="0" animBg="1"/>
      <p:bldP spid="870405" grpId="0" animBg="1"/>
      <p:bldP spid="870407" grpId="0" animBg="1"/>
      <p:bldP spid="870408" grpId="0" animBg="1"/>
      <p:bldP spid="870409" grpId="0" animBg="1"/>
      <p:bldP spid="8704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Cryptography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295400" y="28956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477000" y="28956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819400" y="3352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10000" y="44958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V="1">
            <a:off x="4572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136650" y="1420813"/>
            <a:ext cx="69405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Goal:</a:t>
            </a:r>
            <a:r>
              <a:rPr lang="en-US" altLang="en-US"/>
              <a:t> Even though an adversary can listen to your conversation,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the adversary can not learn what the message was. </a:t>
            </a:r>
          </a:p>
        </p:txBody>
      </p:sp>
      <p:sp>
        <p:nvSpPr>
          <p:cNvPr id="873483" name="Text Box 11"/>
          <p:cNvSpPr txBox="1">
            <a:spLocks noChangeArrowheads="1"/>
          </p:cNvSpPr>
          <p:nvPr/>
        </p:nvSpPr>
        <p:spPr bwMode="auto">
          <a:xfrm>
            <a:off x="482600" y="4648200"/>
            <a:ext cx="256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f(message)</a:t>
            </a:r>
          </a:p>
        </p:txBody>
      </p:sp>
      <p:sp>
        <p:nvSpPr>
          <p:cNvPr id="873484" name="Text Box 12"/>
          <p:cNvSpPr txBox="1">
            <a:spLocks noChangeArrowheads="1"/>
          </p:cNvSpPr>
          <p:nvPr/>
        </p:nvSpPr>
        <p:spPr bwMode="auto">
          <a:xfrm>
            <a:off x="3900488" y="2860675"/>
            <a:ext cx="1357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f(message)</a:t>
            </a:r>
          </a:p>
        </p:txBody>
      </p:sp>
      <p:sp>
        <p:nvSpPr>
          <p:cNvPr id="873485" name="Text Box 13"/>
          <p:cNvSpPr txBox="1">
            <a:spLocks noChangeArrowheads="1"/>
          </p:cNvSpPr>
          <p:nvPr/>
        </p:nvSpPr>
        <p:spPr bwMode="auto">
          <a:xfrm>
            <a:off x="576263" y="4129088"/>
            <a:ext cx="2395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</a:t>
            </a:r>
          </a:p>
        </p:txBody>
      </p:sp>
      <p:sp>
        <p:nvSpPr>
          <p:cNvPr id="873486" name="Text Box 14"/>
          <p:cNvSpPr txBox="1">
            <a:spLocks noChangeArrowheads="1"/>
          </p:cNvSpPr>
          <p:nvPr/>
        </p:nvSpPr>
        <p:spPr bwMode="auto">
          <a:xfrm>
            <a:off x="6096000" y="4129088"/>
            <a:ext cx="2411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</a:t>
            </a:r>
          </a:p>
        </p:txBody>
      </p:sp>
      <p:sp>
        <p:nvSpPr>
          <p:cNvPr id="873487" name="Text Box 15"/>
          <p:cNvSpPr txBox="1">
            <a:spLocks noChangeArrowheads="1"/>
          </p:cNvSpPr>
          <p:nvPr/>
        </p:nvSpPr>
        <p:spPr bwMode="auto">
          <a:xfrm>
            <a:off x="6019800" y="4648200"/>
            <a:ext cx="256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f(message) -&gt; message</a:t>
            </a:r>
          </a:p>
        </p:txBody>
      </p:sp>
      <p:sp>
        <p:nvSpPr>
          <p:cNvPr id="87348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763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has no clue how to obtain message from f(message)</a:t>
            </a:r>
          </a:p>
        </p:txBody>
      </p:sp>
      <p:sp>
        <p:nvSpPr>
          <p:cNvPr id="873489" name="Text Box 17"/>
          <p:cNvSpPr txBox="1">
            <a:spLocks noChangeArrowheads="1"/>
          </p:cNvSpPr>
          <p:nvPr/>
        </p:nvSpPr>
        <p:spPr bwMode="auto">
          <a:xfrm>
            <a:off x="3641725" y="6289675"/>
            <a:ext cx="18716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A difficult goal!</a:t>
            </a:r>
          </a:p>
        </p:txBody>
      </p:sp>
    </p:spTree>
    <p:extLst>
      <p:ext uri="{BB962C8B-B14F-4D97-AF65-F5344CB8AC3E}">
        <p14:creationId xmlns:p14="http://schemas.microsoft.com/office/powerpoint/2010/main" val="286745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483" grpId="0"/>
      <p:bldP spid="873484" grpId="0"/>
      <p:bldP spid="873485" grpId="0"/>
      <p:bldP spid="873486" grpId="0"/>
      <p:bldP spid="873487" grpId="0"/>
      <p:bldP spid="873488" grpId="0"/>
      <p:bldP spid="87348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68775" y="4572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Key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295400" y="28956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6477000" y="28956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819400" y="3352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810000" y="44958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572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36650" y="1420813"/>
            <a:ext cx="69405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Goal:</a:t>
            </a:r>
            <a:r>
              <a:rPr lang="en-US" altLang="en-US"/>
              <a:t> Even though an adversary can listen to your conversation,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the adversary can not learn what the message was. </a:t>
            </a:r>
          </a:p>
        </p:txBody>
      </p:sp>
      <p:sp>
        <p:nvSpPr>
          <p:cNvPr id="874505" name="Text Box 9"/>
          <p:cNvSpPr txBox="1">
            <a:spLocks noChangeArrowheads="1"/>
          </p:cNvSpPr>
          <p:nvPr/>
        </p:nvSpPr>
        <p:spPr bwMode="auto">
          <a:xfrm>
            <a:off x="304800" y="4648200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874506" name="Text Box 10"/>
          <p:cNvSpPr txBox="1">
            <a:spLocks noChangeArrowheads="1"/>
          </p:cNvSpPr>
          <p:nvPr/>
        </p:nvSpPr>
        <p:spPr bwMode="auto">
          <a:xfrm>
            <a:off x="3657600" y="2860675"/>
            <a:ext cx="185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874507" name="Text Box 11"/>
          <p:cNvSpPr txBox="1">
            <a:spLocks noChangeArrowheads="1"/>
          </p:cNvSpPr>
          <p:nvPr/>
        </p:nvSpPr>
        <p:spPr bwMode="auto">
          <a:xfrm>
            <a:off x="152400" y="4129088"/>
            <a:ext cx="386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874508" name="Text Box 12"/>
          <p:cNvSpPr txBox="1">
            <a:spLocks noChangeArrowheads="1"/>
          </p:cNvSpPr>
          <p:nvPr/>
        </p:nvSpPr>
        <p:spPr bwMode="auto">
          <a:xfrm>
            <a:off x="5184775" y="4129088"/>
            <a:ext cx="388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874509" name="Text Box 13"/>
          <p:cNvSpPr txBox="1">
            <a:spLocks noChangeArrowheads="1"/>
          </p:cNvSpPr>
          <p:nvPr/>
        </p:nvSpPr>
        <p:spPr bwMode="auto">
          <a:xfrm>
            <a:off x="5791200" y="4648200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-&gt; message</a:t>
            </a:r>
          </a:p>
        </p:txBody>
      </p:sp>
      <p:sp>
        <p:nvSpPr>
          <p:cNvPr id="874510" name="Text Box 14"/>
          <p:cNvSpPr txBox="1">
            <a:spLocks noChangeArrowheads="1"/>
          </p:cNvSpPr>
          <p:nvPr/>
        </p:nvSpPr>
        <p:spPr bwMode="auto">
          <a:xfrm>
            <a:off x="914400" y="5638800"/>
            <a:ext cx="7275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can not decrypt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without the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</a:p>
        </p:txBody>
      </p:sp>
      <p:sp>
        <p:nvSpPr>
          <p:cNvPr id="874514" name="Text Box 18"/>
          <p:cNvSpPr txBox="1">
            <a:spLocks noChangeArrowheads="1"/>
          </p:cNvSpPr>
          <p:nvPr/>
        </p:nvSpPr>
        <p:spPr bwMode="auto">
          <a:xfrm>
            <a:off x="3355975" y="6289675"/>
            <a:ext cx="22891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Use number theory!</a:t>
            </a:r>
          </a:p>
        </p:txBody>
      </p:sp>
      <p:pic>
        <p:nvPicPr>
          <p:cNvPr id="874515" name="Picture 19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89288"/>
            <a:ext cx="8080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16" name="Picture 20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200400"/>
            <a:ext cx="8080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2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05" grpId="0"/>
      <p:bldP spid="874506" grpId="0"/>
      <p:bldP spid="874507" grpId="0"/>
      <p:bldP spid="874508" grpId="0"/>
      <p:bldP spid="874509" grpId="0"/>
      <p:bldP spid="874510" grpId="0"/>
      <p:bldP spid="8745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702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RSA cryptosystem</a:t>
            </a:r>
          </a:p>
        </p:txBody>
      </p:sp>
    </p:spTree>
    <p:extLst>
      <p:ext uri="{BB962C8B-B14F-4D97-AF65-F5344CB8AC3E}">
        <p14:creationId xmlns:p14="http://schemas.microsoft.com/office/powerpoint/2010/main" val="20192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1.0)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00200" y="1295400"/>
            <a:ext cx="59658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first step is to translate a message into a number</a:t>
            </a:r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3048000" y="2039938"/>
            <a:ext cx="30480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   “v    i    c    t    o  r   y”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-&gt; 22 09 03 20 15 18 25</a:t>
            </a: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1143000" y="3365500"/>
            <a:ext cx="6858000" cy="25781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Beforehand </a:t>
            </a:r>
            <a:r>
              <a:rPr lang="en-US" altLang="en-US"/>
              <a:t>The sender and receiver agree on a </a:t>
            </a:r>
            <a:r>
              <a:rPr lang="en-US" altLang="en-US">
                <a:solidFill>
                  <a:srgbClr val="A50021"/>
                </a:solidFill>
              </a:rPr>
              <a:t>secret key</a:t>
            </a:r>
            <a:r>
              <a:rPr lang="en-US" altLang="en-US"/>
              <a:t>, 	       which is a large number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/>
              <a:t>Encryption </a:t>
            </a:r>
            <a:r>
              <a:rPr lang="en-US" altLang="en-US"/>
              <a:t>The sender encrypts the message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by computing: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 = m · 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/>
              <a:t>Decryption </a:t>
            </a:r>
            <a:r>
              <a:rPr lang="en-US" altLang="en-US"/>
              <a:t>The receiver decrypts m by computing: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m*/k = m · k/k = m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7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80" grpId="0"/>
      <p:bldP spid="869381" grpId="0" build="allAtOnce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1.0)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295400" y="14827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477000" y="14827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819400" y="19399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810000" y="30829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572000" y="2092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0" name="Text Box 10"/>
          <p:cNvSpPr txBox="1">
            <a:spLocks noChangeArrowheads="1"/>
          </p:cNvSpPr>
          <p:nvPr/>
        </p:nvSpPr>
        <p:spPr bwMode="auto">
          <a:xfrm>
            <a:off x="4343400" y="1447800"/>
            <a:ext cx="485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875531" name="Text Box 11"/>
          <p:cNvSpPr txBox="1">
            <a:spLocks noChangeArrowheads="1"/>
          </p:cNvSpPr>
          <p:nvPr/>
        </p:nvSpPr>
        <p:spPr bwMode="auto">
          <a:xfrm>
            <a:off x="423863" y="2611438"/>
            <a:ext cx="27765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875534" name="Text Box 14"/>
          <p:cNvSpPr txBox="1">
            <a:spLocks noChangeArrowheads="1"/>
          </p:cNvSpPr>
          <p:nvPr/>
        </p:nvSpPr>
        <p:spPr bwMode="auto">
          <a:xfrm>
            <a:off x="1430338" y="4495800"/>
            <a:ext cx="45132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Why the adversary cannot figure out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?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5538" name="Text Box 18"/>
          <p:cNvSpPr txBox="1">
            <a:spLocks noChangeArrowheads="1"/>
          </p:cNvSpPr>
          <p:nvPr/>
        </p:nvSpPr>
        <p:spPr bwMode="auto">
          <a:xfrm>
            <a:off x="5638800" y="2611438"/>
            <a:ext cx="3327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mk/k=m</a:t>
            </a:r>
          </a:p>
        </p:txBody>
      </p:sp>
      <p:sp>
        <p:nvSpPr>
          <p:cNvPr id="875539" name="Text Box 19"/>
          <p:cNvSpPr txBox="1">
            <a:spLocks noChangeArrowheads="1"/>
          </p:cNvSpPr>
          <p:nvPr/>
        </p:nvSpPr>
        <p:spPr bwMode="auto">
          <a:xfrm>
            <a:off x="1476375" y="5257800"/>
            <a:ext cx="46386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adversary doesn’t have the key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so can only factor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to figure out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but factoring is a difficult task to do.</a:t>
            </a:r>
          </a:p>
        </p:txBody>
      </p:sp>
      <p:pic>
        <p:nvPicPr>
          <p:cNvPr id="875540" name="Picture 20" descr="192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200"/>
            <a:ext cx="12906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8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30" grpId="0"/>
      <p:bldP spid="875531" grpId="0"/>
      <p:bldP spid="875534" grpId="0" animBg="1"/>
      <p:bldP spid="875538" grpId="0"/>
      <p:bldP spid="87553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1.0)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295400" y="14827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477000" y="14827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819400" y="19399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810000" y="30829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572000" y="2092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43400" y="1447800"/>
            <a:ext cx="485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23863" y="2611438"/>
            <a:ext cx="27765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638800" y="2611438"/>
            <a:ext cx="3327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mk/k=m</a:t>
            </a:r>
          </a:p>
        </p:txBody>
      </p:sp>
      <p:sp>
        <p:nvSpPr>
          <p:cNvPr id="868363" name="Text Box 11"/>
          <p:cNvSpPr txBox="1">
            <a:spLocks noChangeArrowheads="1"/>
          </p:cNvSpPr>
          <p:nvPr/>
        </p:nvSpPr>
        <p:spPr bwMode="auto">
          <a:xfrm>
            <a:off x="2025650" y="4500563"/>
            <a:ext cx="5060950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So why don’t we use this Turing’s code today?</a:t>
            </a:r>
          </a:p>
        </p:txBody>
      </p:sp>
      <p:sp>
        <p:nvSpPr>
          <p:cNvPr id="868364" name="Text Box 12"/>
          <p:cNvSpPr txBox="1">
            <a:spLocks noChangeArrowheads="1"/>
          </p:cNvSpPr>
          <p:nvPr/>
        </p:nvSpPr>
        <p:spPr bwMode="auto">
          <a:xfrm>
            <a:off x="1344613" y="5105400"/>
            <a:ext cx="74771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Major flaw:</a:t>
            </a:r>
            <a:r>
              <a:rPr lang="en-US" altLang="en-US"/>
              <a:t> if you use the same key to send two messages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m’,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 then from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m’k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 we can use </a:t>
            </a:r>
            <a:r>
              <a:rPr lang="en-US" altLang="en-US">
                <a:solidFill>
                  <a:srgbClr val="0000CC"/>
                </a:solidFill>
              </a:rPr>
              <a:t>gcd(mk,m’k)</a:t>
            </a:r>
            <a:r>
              <a:rPr lang="en-US" altLang="en-US"/>
              <a:t> to figure out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 and then decrypt every message.</a:t>
            </a:r>
          </a:p>
        </p:txBody>
      </p:sp>
    </p:spTree>
    <p:extLst>
      <p:ext uri="{BB962C8B-B14F-4D97-AF65-F5344CB8AC3E}">
        <p14:creationId xmlns:p14="http://schemas.microsoft.com/office/powerpoint/2010/main" val="5577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6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2.0)</a:t>
            </a:r>
          </a:p>
        </p:txBody>
      </p:sp>
      <p:sp>
        <p:nvSpPr>
          <p:cNvPr id="867331" name="Rectangle 3"/>
          <p:cNvSpPr>
            <a:spLocks noChangeArrowheads="1"/>
          </p:cNvSpPr>
          <p:nvPr/>
        </p:nvSpPr>
        <p:spPr bwMode="auto">
          <a:xfrm>
            <a:off x="609600" y="1323975"/>
            <a:ext cx="83058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Beforehand </a:t>
            </a:r>
            <a:r>
              <a:rPr lang="en-US" altLang="en-US"/>
              <a:t>The sender and receiver agree on a large prime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, which may be made public. (This will be the modulus for all our arithmetic.) They also agree on a secret key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in </a:t>
            </a:r>
            <a:r>
              <a:rPr lang="en-US" altLang="en-US">
                <a:solidFill>
                  <a:srgbClr val="0000CC"/>
                </a:solidFill>
              </a:rPr>
              <a:t>{1, 2, . . . , p − 1}.</a:t>
            </a:r>
          </a:p>
          <a:p>
            <a:pPr eaLnBrk="1" hangingPunct="1">
              <a:lnSpc>
                <a:spcPct val="150000"/>
              </a:lnSpc>
            </a:pPr>
            <a:endParaRPr lang="en-US" altLang="en-US" b="1"/>
          </a:p>
          <a:p>
            <a:pPr eaLnBrk="1" hangingPunct="1">
              <a:lnSpc>
                <a:spcPct val="150000"/>
              </a:lnSpc>
            </a:pPr>
            <a:r>
              <a:rPr lang="en-US" altLang="en-US" b="1"/>
              <a:t>Encryption </a:t>
            </a:r>
            <a:r>
              <a:rPr lang="en-US" altLang="en-US"/>
              <a:t>The message m can be any integer in the set </a:t>
            </a:r>
            <a:r>
              <a:rPr lang="en-US" altLang="en-US">
                <a:solidFill>
                  <a:srgbClr val="0000CC"/>
                </a:solidFill>
              </a:rPr>
              <a:t>{0, 1, 2, . . . , p − 1}.</a:t>
            </a:r>
            <a:r>
              <a:rPr lang="en-US" altLang="en-US"/>
              <a:t> The sender encrypts the message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to produce </a:t>
            </a:r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by computing: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</a:rPr>
              <a:t>m* = mk mod p</a:t>
            </a:r>
          </a:p>
        </p:txBody>
      </p:sp>
      <p:sp>
        <p:nvSpPr>
          <p:cNvPr id="867332" name="Rectangle 4"/>
          <p:cNvSpPr>
            <a:spLocks noChangeArrowheads="1"/>
          </p:cNvSpPr>
          <p:nvPr/>
        </p:nvSpPr>
        <p:spPr bwMode="auto">
          <a:xfrm>
            <a:off x="609600" y="4724400"/>
            <a:ext cx="736441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Decryption </a:t>
            </a:r>
            <a:r>
              <a:rPr lang="en-US" altLang="en-US"/>
              <a:t>Let </a:t>
            </a:r>
            <a:r>
              <a:rPr lang="en-US" altLang="en-US">
                <a:solidFill>
                  <a:srgbClr val="0000CC"/>
                </a:solidFill>
              </a:rPr>
              <a:t>k’</a:t>
            </a:r>
            <a:r>
              <a:rPr lang="en-US" altLang="en-US"/>
              <a:t> be the multiplicative inverse of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under modulo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 mk 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m*k’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m   (mod p)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                  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m*k’ = m</a:t>
            </a:r>
          </a:p>
        </p:txBody>
      </p:sp>
    </p:spTree>
    <p:extLst>
      <p:ext uri="{BB962C8B-B14F-4D97-AF65-F5344CB8AC3E}">
        <p14:creationId xmlns:p14="http://schemas.microsoft.com/office/powerpoint/2010/main" val="9088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37891" name="Rectangle 9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7893" name="Rectangle 11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845836" name="Text Box 12"/>
          <p:cNvSpPr txBox="1">
            <a:spLocks noChangeArrowheads="1"/>
          </p:cNvSpPr>
          <p:nvPr/>
        </p:nvSpPr>
        <p:spPr bwMode="auto">
          <a:xfrm>
            <a:off x="1109663" y="2895600"/>
            <a:ext cx="6891337" cy="38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we consider the easy direction.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not a prime,  assume </a:t>
            </a:r>
            <a:r>
              <a:rPr lang="en-US" altLang="zh-TW">
                <a:solidFill>
                  <a:srgbClr val="0000CC"/>
                </a:solidFill>
              </a:rPr>
              <a:t>p &gt;= 5</a:t>
            </a:r>
            <a:r>
              <a:rPr lang="en-US" altLang="zh-TW"/>
              <a:t>,  (for </a:t>
            </a:r>
            <a:r>
              <a:rPr lang="en-US" altLang="zh-TW">
                <a:solidFill>
                  <a:srgbClr val="0000CC"/>
                </a:solidFill>
              </a:rPr>
              <a:t>p=4, 3!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2 (mod 4) </a:t>
            </a:r>
            <a:r>
              <a:rPr lang="en-US" altLang="zh-TW"/>
              <a:t>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p=qr</a:t>
            </a:r>
            <a:r>
              <a:rPr lang="en-US" altLang="zh-TW"/>
              <a:t> for some </a:t>
            </a:r>
            <a:r>
              <a:rPr lang="en-US" altLang="zh-TW">
                <a:solidFill>
                  <a:srgbClr val="0000CC"/>
                </a:solidFill>
              </a:rPr>
              <a:t>2 &lt;= q &lt; 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2 &lt;= r &lt; p</a:t>
            </a:r>
            <a:r>
              <a:rPr lang="en-US" altLang="zh-TW"/>
              <a:t>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q ≠ r</a:t>
            </a:r>
            <a:r>
              <a:rPr lang="en-US" altLang="zh-TW"/>
              <a:t>, then both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r</a:t>
            </a:r>
            <a:r>
              <a:rPr lang="en-US" altLang="zh-TW"/>
              <a:t> appear in </a:t>
            </a:r>
            <a:r>
              <a:rPr lang="en-US" altLang="zh-TW">
                <a:solidFill>
                  <a:srgbClr val="0000CC"/>
                </a:solidFill>
              </a:rPr>
              <a:t>(p-1)!,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and so </a:t>
            </a:r>
            <a:r>
              <a:rPr lang="en-US" altLang="zh-TW">
                <a:solidFill>
                  <a:srgbClr val="0000CC"/>
                </a:solidFill>
              </a:rPr>
              <a:t>(p-1)!</a:t>
            </a:r>
            <a:r>
              <a:rPr lang="en-US" altLang="zh-TW"/>
              <a:t>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0 (mod p).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ym typeface="Euclid Symbol" pitchFamily="18" charset="2"/>
              </a:rPr>
              <a:t>If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 q = r, then 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p = q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 &gt; 2q</a:t>
            </a:r>
            <a:r>
              <a:rPr lang="en-US" altLang="zh-TW"/>
              <a:t> (since we assume </a:t>
            </a:r>
            <a:r>
              <a:rPr lang="en-US" altLang="zh-TW">
                <a:solidFill>
                  <a:srgbClr val="0000CC"/>
                </a:solidFill>
              </a:rPr>
              <a:t>p &gt; 5</a:t>
            </a:r>
            <a:r>
              <a:rPr lang="en-US" altLang="zh-TW"/>
              <a:t> and thus </a:t>
            </a:r>
            <a:r>
              <a:rPr lang="en-US" altLang="zh-TW">
                <a:solidFill>
                  <a:srgbClr val="0000CC"/>
                </a:solidFill>
              </a:rPr>
              <a:t>q &gt; 2</a:t>
            </a:r>
            <a:r>
              <a:rPr lang="en-US" altLang="zh-TW"/>
              <a:t>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both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2q</a:t>
            </a:r>
            <a:r>
              <a:rPr lang="en-US" altLang="zh-TW"/>
              <a:t> are in </a:t>
            </a:r>
            <a:r>
              <a:rPr lang="en-US" altLang="zh-TW">
                <a:solidFill>
                  <a:srgbClr val="0000CC"/>
                </a:solidFill>
              </a:rPr>
              <a:t>(p-1)!,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and so again </a:t>
            </a:r>
            <a:r>
              <a:rPr lang="en-US" altLang="zh-TW">
                <a:solidFill>
                  <a:srgbClr val="0000CC"/>
                </a:solidFill>
              </a:rPr>
              <a:t>(p-1)!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0 (mod p).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1681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2.0)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295400" y="16002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477000" y="16002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19400" y="205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810000" y="32004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45720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52" name="Text Box 8"/>
          <p:cNvSpPr txBox="1">
            <a:spLocks noChangeArrowheads="1"/>
          </p:cNvSpPr>
          <p:nvPr/>
        </p:nvSpPr>
        <p:spPr bwMode="auto">
          <a:xfrm>
            <a:off x="3657600" y="161448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 = mk mod p</a:t>
            </a:r>
          </a:p>
        </p:txBody>
      </p:sp>
      <p:sp>
        <p:nvSpPr>
          <p:cNvPr id="876553" name="Text Box 9"/>
          <p:cNvSpPr txBox="1">
            <a:spLocks noChangeArrowheads="1"/>
          </p:cNvSpPr>
          <p:nvPr/>
        </p:nvSpPr>
        <p:spPr bwMode="auto">
          <a:xfrm>
            <a:off x="152400" y="2728913"/>
            <a:ext cx="34686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 mod p</a:t>
            </a:r>
          </a:p>
        </p:txBody>
      </p:sp>
      <p:sp>
        <p:nvSpPr>
          <p:cNvPr id="876554" name="Text Box 10"/>
          <p:cNvSpPr txBox="1">
            <a:spLocks noChangeArrowheads="1"/>
          </p:cNvSpPr>
          <p:nvPr/>
        </p:nvSpPr>
        <p:spPr bwMode="auto">
          <a:xfrm>
            <a:off x="2287588" y="4630738"/>
            <a:ext cx="45132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Why the adversary cannot figure out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?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6555" name="Text Box 11"/>
          <p:cNvSpPr txBox="1">
            <a:spLocks noChangeArrowheads="1"/>
          </p:cNvSpPr>
          <p:nvPr/>
        </p:nvSpPr>
        <p:spPr bwMode="auto">
          <a:xfrm>
            <a:off x="5638800" y="2728913"/>
            <a:ext cx="33162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m*k’ =m</a:t>
            </a:r>
          </a:p>
        </p:txBody>
      </p:sp>
      <p:sp>
        <p:nvSpPr>
          <p:cNvPr id="876556" name="Text Box 12"/>
          <p:cNvSpPr txBox="1">
            <a:spLocks noChangeArrowheads="1"/>
          </p:cNvSpPr>
          <p:nvPr/>
        </p:nvSpPr>
        <p:spPr bwMode="auto">
          <a:xfrm>
            <a:off x="2333625" y="5392738"/>
            <a:ext cx="46005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Many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can produce </a:t>
            </a:r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as output,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just impossible to determine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without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.</a:t>
            </a:r>
          </a:p>
        </p:txBody>
      </p:sp>
      <p:sp>
        <p:nvSpPr>
          <p:cNvPr id="876558" name="Text Box 14"/>
          <p:cNvSpPr txBox="1">
            <a:spLocks noChangeArrowheads="1"/>
          </p:cNvSpPr>
          <p:nvPr/>
        </p:nvSpPr>
        <p:spPr bwMode="auto">
          <a:xfrm>
            <a:off x="3429000" y="1122363"/>
            <a:ext cx="23034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0410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52" grpId="0"/>
      <p:bldP spid="876553" grpId="0"/>
      <p:bldP spid="876554" grpId="0" animBg="1"/>
      <p:bldP spid="876555" grpId="0"/>
      <p:bldP spid="876556" grpId="0"/>
      <p:bldP spid="87655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2.0)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295400" y="16002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477000" y="16002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819400" y="205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810000" y="32004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45720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57600" y="161448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 = mk mod p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2400" y="2728913"/>
            <a:ext cx="34686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 mod p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638800" y="2728913"/>
            <a:ext cx="33162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m*k’ =m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2413000" y="4941888"/>
            <a:ext cx="5616575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the adversary somehow knows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,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then first compute </a:t>
            </a:r>
            <a:r>
              <a:rPr lang="en-US" altLang="en-US">
                <a:solidFill>
                  <a:srgbClr val="0000CC"/>
                </a:solidFill>
              </a:rPr>
              <a:t>m’</a:t>
            </a:r>
            <a:r>
              <a:rPr lang="en-US" altLang="en-US"/>
              <a:t> := multiplicative inverse of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000CC"/>
                </a:solidFill>
              </a:rPr>
              <a:t>m*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 mk  (mod p)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000CC"/>
                </a:solidFill>
              </a:rPr>
              <a:t>m*m’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k   (mod p)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So the adversary can figure out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.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429000" y="1122363"/>
            <a:ext cx="23034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  <p:sp>
        <p:nvSpPr>
          <p:cNvPr id="878606" name="Text Box 14"/>
          <p:cNvSpPr txBox="1">
            <a:spLocks noChangeArrowheads="1"/>
          </p:cNvSpPr>
          <p:nvPr/>
        </p:nvSpPr>
        <p:spPr bwMode="auto">
          <a:xfrm>
            <a:off x="2025650" y="4267200"/>
            <a:ext cx="506095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So why don’t we use this Turing’s code today?</a:t>
            </a:r>
          </a:p>
        </p:txBody>
      </p:sp>
      <p:sp>
        <p:nvSpPr>
          <p:cNvPr id="878607" name="Text Box 15"/>
          <p:cNvSpPr txBox="1">
            <a:spLocks noChangeArrowheads="1"/>
          </p:cNvSpPr>
          <p:nvPr/>
        </p:nvSpPr>
        <p:spPr bwMode="auto">
          <a:xfrm>
            <a:off x="152400" y="5562600"/>
            <a:ext cx="2009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plain-text attack</a:t>
            </a:r>
          </a:p>
        </p:txBody>
      </p:sp>
    </p:spTree>
    <p:extLst>
      <p:ext uri="{BB962C8B-B14F-4D97-AF65-F5344CB8AC3E}">
        <p14:creationId xmlns:p14="http://schemas.microsoft.com/office/powerpoint/2010/main" val="265354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606" grpId="0" animBg="1"/>
      <p:bldP spid="87860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702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tx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RSA cryptosystem</a:t>
            </a:r>
          </a:p>
        </p:txBody>
      </p:sp>
    </p:spTree>
    <p:extLst>
      <p:ext uri="{BB962C8B-B14F-4D97-AF65-F5344CB8AC3E}">
        <p14:creationId xmlns:p14="http://schemas.microsoft.com/office/powerpoint/2010/main" val="40045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74925" y="457200"/>
            <a:ext cx="397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Private Key Cryptosystem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810000" y="32353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4572000" y="22447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04800" y="3387725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657600" y="1600200"/>
            <a:ext cx="185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" y="2868613"/>
            <a:ext cx="386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184775" y="2868613"/>
            <a:ext cx="388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91200" y="3387725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-&gt; message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14400" y="4378325"/>
            <a:ext cx="7275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can not decrypt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without the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</a:p>
        </p:txBody>
      </p:sp>
      <p:sp>
        <p:nvSpPr>
          <p:cNvPr id="866320" name="Text Box 16"/>
          <p:cNvSpPr txBox="1">
            <a:spLocks noChangeArrowheads="1"/>
          </p:cNvSpPr>
          <p:nvPr/>
        </p:nvSpPr>
        <p:spPr bwMode="auto">
          <a:xfrm>
            <a:off x="381000" y="5181600"/>
            <a:ext cx="84836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Two parties have to agree on a </a:t>
            </a:r>
            <a:r>
              <a:rPr lang="en-US" altLang="en-US" b="1"/>
              <a:t>secret key</a:t>
            </a:r>
            <a:r>
              <a:rPr lang="en-US" altLang="en-US"/>
              <a:t>, which may be difficult in practice.</a:t>
            </a:r>
          </a:p>
        </p:txBody>
      </p:sp>
      <p:sp>
        <p:nvSpPr>
          <p:cNvPr id="866321" name="Text Box 17"/>
          <p:cNvSpPr txBox="1">
            <a:spLocks noChangeArrowheads="1"/>
          </p:cNvSpPr>
          <p:nvPr/>
        </p:nvSpPr>
        <p:spPr bwMode="auto">
          <a:xfrm>
            <a:off x="609600" y="5791200"/>
            <a:ext cx="789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we buy books from Amazon, we don’t need to exchange a secret code.</a:t>
            </a:r>
          </a:p>
        </p:txBody>
      </p:sp>
      <p:sp>
        <p:nvSpPr>
          <p:cNvPr id="866322" name="Text Box 18"/>
          <p:cNvSpPr txBox="1">
            <a:spLocks noChangeArrowheads="1"/>
          </p:cNvSpPr>
          <p:nvPr/>
        </p:nvSpPr>
        <p:spPr bwMode="auto">
          <a:xfrm>
            <a:off x="3511550" y="6365875"/>
            <a:ext cx="20605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Why is it secure?</a:t>
            </a:r>
          </a:p>
        </p:txBody>
      </p:sp>
      <p:pic>
        <p:nvPicPr>
          <p:cNvPr id="15377" name="Picture 19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080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0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763713"/>
            <a:ext cx="8080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5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20" grpId="0" animBg="1"/>
      <p:bldP spid="866321" grpId="0"/>
      <p:bldP spid="86632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93988" y="457200"/>
            <a:ext cx="3783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Public Key Cryptosystem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10000" y="32353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4572000" y="22447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9624" name="Text Box 8"/>
          <p:cNvSpPr txBox="1">
            <a:spLocks noChangeArrowheads="1"/>
          </p:cNvSpPr>
          <p:nvPr/>
        </p:nvSpPr>
        <p:spPr bwMode="auto">
          <a:xfrm>
            <a:off x="76200" y="3443288"/>
            <a:ext cx="3617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f(message,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</a:t>
            </a:r>
          </a:p>
        </p:txBody>
      </p:sp>
      <p:sp>
        <p:nvSpPr>
          <p:cNvPr id="879625" name="Text Box 9"/>
          <p:cNvSpPr txBox="1">
            <a:spLocks noChangeArrowheads="1"/>
          </p:cNvSpPr>
          <p:nvPr/>
        </p:nvSpPr>
        <p:spPr bwMode="auto">
          <a:xfrm>
            <a:off x="3352800" y="1600200"/>
            <a:ext cx="2478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 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</a:t>
            </a:r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76200" y="2868613"/>
            <a:ext cx="4054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 </a:t>
            </a:r>
            <a:r>
              <a:rPr lang="en-US" altLang="en-US">
                <a:solidFill>
                  <a:srgbClr val="A50021"/>
                </a:solidFill>
              </a:rPr>
              <a:t>using Bob’s key</a:t>
            </a:r>
          </a:p>
        </p:txBody>
      </p:sp>
      <p:sp>
        <p:nvSpPr>
          <p:cNvPr id="879627" name="Text Box 11"/>
          <p:cNvSpPr txBox="1">
            <a:spLocks noChangeArrowheads="1"/>
          </p:cNvSpPr>
          <p:nvPr/>
        </p:nvSpPr>
        <p:spPr bwMode="auto">
          <a:xfrm>
            <a:off x="6122988" y="2868613"/>
            <a:ext cx="2411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9628" name="Text Box 12"/>
          <p:cNvSpPr txBox="1">
            <a:spLocks noChangeArrowheads="1"/>
          </p:cNvSpPr>
          <p:nvPr/>
        </p:nvSpPr>
        <p:spPr bwMode="auto">
          <a:xfrm>
            <a:off x="5486400" y="3429000"/>
            <a:ext cx="3617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 -&gt; message</a:t>
            </a:r>
          </a:p>
        </p:txBody>
      </p:sp>
      <p:sp>
        <p:nvSpPr>
          <p:cNvPr id="879629" name="Text Box 13"/>
          <p:cNvSpPr txBox="1">
            <a:spLocks noChangeArrowheads="1"/>
          </p:cNvSpPr>
          <p:nvPr/>
        </p:nvSpPr>
        <p:spPr bwMode="auto">
          <a:xfrm>
            <a:off x="1423988" y="4433888"/>
            <a:ext cx="6272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can not decrypt f(message, 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)!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9630" name="Text Box 14"/>
          <p:cNvSpPr txBox="1">
            <a:spLocks noChangeArrowheads="1"/>
          </p:cNvSpPr>
          <p:nvPr/>
        </p:nvSpPr>
        <p:spPr bwMode="auto">
          <a:xfrm>
            <a:off x="152400" y="1143000"/>
            <a:ext cx="36512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information: Key for Alice</a:t>
            </a:r>
          </a:p>
        </p:txBody>
      </p:sp>
      <p:sp>
        <p:nvSpPr>
          <p:cNvPr id="879635" name="Text Box 19"/>
          <p:cNvSpPr txBox="1">
            <a:spLocks noChangeArrowheads="1"/>
          </p:cNvSpPr>
          <p:nvPr/>
        </p:nvSpPr>
        <p:spPr bwMode="auto">
          <a:xfrm>
            <a:off x="5475288" y="1143000"/>
            <a:ext cx="35163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information: Key for Bob</a:t>
            </a:r>
          </a:p>
        </p:txBody>
      </p:sp>
      <p:sp>
        <p:nvSpPr>
          <p:cNvPr id="879636" name="Text Box 20"/>
          <p:cNvSpPr txBox="1">
            <a:spLocks noChangeArrowheads="1"/>
          </p:cNvSpPr>
          <p:nvPr/>
        </p:nvSpPr>
        <p:spPr bwMode="auto">
          <a:xfrm>
            <a:off x="1976438" y="5110163"/>
            <a:ext cx="5186362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Only Bob can decrypt the message sent to him!</a:t>
            </a:r>
          </a:p>
        </p:txBody>
      </p:sp>
      <p:sp>
        <p:nvSpPr>
          <p:cNvPr id="879637" name="Text Box 21"/>
          <p:cNvSpPr txBox="1">
            <a:spLocks noChangeArrowheads="1"/>
          </p:cNvSpPr>
          <p:nvPr/>
        </p:nvSpPr>
        <p:spPr bwMode="auto">
          <a:xfrm>
            <a:off x="3394075" y="6338888"/>
            <a:ext cx="24066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is it possible???</a:t>
            </a:r>
          </a:p>
        </p:txBody>
      </p:sp>
      <p:sp>
        <p:nvSpPr>
          <p:cNvPr id="879638" name="Text Box 22"/>
          <p:cNvSpPr txBox="1">
            <a:spLocks noChangeArrowheads="1"/>
          </p:cNvSpPr>
          <p:nvPr/>
        </p:nvSpPr>
        <p:spPr bwMode="auto">
          <a:xfrm>
            <a:off x="1219200" y="5756275"/>
            <a:ext cx="6726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There is no need to have a secret key between Alice and Bob.</a:t>
            </a:r>
          </a:p>
        </p:txBody>
      </p:sp>
    </p:spTree>
    <p:extLst>
      <p:ext uri="{BB962C8B-B14F-4D97-AF65-F5344CB8AC3E}">
        <p14:creationId xmlns:p14="http://schemas.microsoft.com/office/powerpoint/2010/main" val="17265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7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4" grpId="0"/>
      <p:bldP spid="879625" grpId="0"/>
      <p:bldP spid="879626" grpId="0"/>
      <p:bldP spid="879627" grpId="0"/>
      <p:bldP spid="879628" grpId="0"/>
      <p:bldP spid="879629" grpId="0"/>
      <p:bldP spid="879630" grpId="0" animBg="1"/>
      <p:bldP spid="879635" grpId="0" animBg="1"/>
      <p:bldP spid="879636" grpId="0" animBg="1"/>
      <p:bldP spid="879637" grpId="0" animBg="1"/>
      <p:bldP spid="87963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ivest_shamir_adelman_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295400"/>
            <a:ext cx="462915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92450" y="4572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Cryptosystem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0" y="4941888"/>
            <a:ext cx="4572000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RSA are the initials of three Computer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Scientists, Ron Rivest, Adi Shamir and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Len Adleman, who discovered their algorithm when they were working together at MIT in 1977.</a:t>
            </a:r>
          </a:p>
        </p:txBody>
      </p:sp>
    </p:spTree>
    <p:extLst>
      <p:ext uri="{BB962C8B-B14F-4D97-AF65-F5344CB8AC3E}">
        <p14:creationId xmlns:p14="http://schemas.microsoft.com/office/powerpoint/2010/main" val="9144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Computational issues</a:t>
            </a:r>
          </a:p>
        </p:txBody>
      </p:sp>
    </p:spTree>
    <p:extLst>
      <p:ext uri="{BB962C8B-B14F-4D97-AF65-F5344CB8AC3E}">
        <p14:creationId xmlns:p14="http://schemas.microsoft.com/office/powerpoint/2010/main" val="8335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74963" y="4572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Generating Public Key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6803" name="Text Box 19"/>
          <p:cNvSpPr txBox="1">
            <a:spLocks noChangeArrowheads="1"/>
          </p:cNvSpPr>
          <p:nvPr/>
        </p:nvSpPr>
        <p:spPr bwMode="auto">
          <a:xfrm>
            <a:off x="990600" y="3276600"/>
            <a:ext cx="37274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Bob creates his public keys?</a:t>
            </a:r>
          </a:p>
        </p:txBody>
      </p:sp>
      <p:sp>
        <p:nvSpPr>
          <p:cNvPr id="886804" name="Text Box 20"/>
          <p:cNvSpPr txBox="1">
            <a:spLocks noChangeArrowheads="1"/>
          </p:cNvSpPr>
          <p:nvPr/>
        </p:nvSpPr>
        <p:spPr bwMode="auto">
          <a:xfrm>
            <a:off x="665163" y="3962400"/>
            <a:ext cx="45926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886805" name="Text Box 21"/>
          <p:cNvSpPr txBox="1">
            <a:spLocks noChangeArrowheads="1"/>
          </p:cNvSpPr>
          <p:nvPr/>
        </p:nvSpPr>
        <p:spPr bwMode="auto">
          <a:xfrm>
            <a:off x="5181600" y="4648200"/>
            <a:ext cx="14017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&gt; 150</a:t>
            </a:r>
            <a:r>
              <a:rPr lang="en-US" altLang="zh-TW"/>
              <a:t> digits</a:t>
            </a:r>
          </a:p>
        </p:txBody>
      </p:sp>
      <p:sp>
        <p:nvSpPr>
          <p:cNvPr id="886808" name="Text Box 24"/>
          <p:cNvSpPr txBox="1">
            <a:spLocks noChangeArrowheads="1"/>
          </p:cNvSpPr>
          <p:nvPr/>
        </p:nvSpPr>
        <p:spPr bwMode="auto">
          <a:xfrm>
            <a:off x="5562600" y="3352800"/>
            <a:ext cx="33940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 only known to Bob.</a:t>
            </a:r>
          </a:p>
        </p:txBody>
      </p:sp>
      <p:sp>
        <p:nvSpPr>
          <p:cNvPr id="886809" name="Line 25"/>
          <p:cNvSpPr>
            <a:spLocks noChangeShapeType="1"/>
          </p:cNvSpPr>
          <p:nvPr/>
        </p:nvSpPr>
        <p:spPr bwMode="auto">
          <a:xfrm flipH="1" flipV="1">
            <a:off x="4648200" y="4343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6810" name="Line 26"/>
          <p:cNvSpPr>
            <a:spLocks noChangeShapeType="1"/>
          </p:cNvSpPr>
          <p:nvPr/>
        </p:nvSpPr>
        <p:spPr bwMode="auto">
          <a:xfrm flipH="1" flipV="1">
            <a:off x="5181600" y="4343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6813" name="Text Box 29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886814" name="Text Box 30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4540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803" grpId="0" animBg="1"/>
      <p:bldP spid="886805" grpId="0" animBg="1"/>
      <p:bldP spid="886808" grpId="0" animBg="1"/>
      <p:bldP spid="886809" grpId="0" animBg="1"/>
      <p:bldP spid="886810" grpId="0" animBg="1"/>
      <p:bldP spid="886813" grpId="0" animBg="1"/>
      <p:bldP spid="88681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06725" y="457200"/>
            <a:ext cx="308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Encrypting Message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421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Look at Bob’s homepage for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89867" name="Text Box 11"/>
          <p:cNvSpPr txBox="1">
            <a:spLocks noChangeArrowheads="1"/>
          </p:cNvSpPr>
          <p:nvPr/>
        </p:nvSpPr>
        <p:spPr bwMode="auto">
          <a:xfrm>
            <a:off x="990600" y="3276600"/>
            <a:ext cx="3948113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Alice sends a message to Bob?</a:t>
            </a:r>
          </a:p>
        </p:txBody>
      </p:sp>
      <p:sp>
        <p:nvSpPr>
          <p:cNvPr id="889868" name="Text Box 12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89869" name="Text Box 13"/>
          <p:cNvSpPr txBox="1">
            <a:spLocks noChangeArrowheads="1"/>
          </p:cNvSpPr>
          <p:nvPr/>
        </p:nvSpPr>
        <p:spPr bwMode="auto">
          <a:xfrm>
            <a:off x="3429000" y="1524000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89870" name="Text Box 14"/>
          <p:cNvSpPr txBox="1">
            <a:spLocks noChangeArrowheads="1"/>
          </p:cNvSpPr>
          <p:nvPr/>
        </p:nvSpPr>
        <p:spPr bwMode="auto">
          <a:xfrm>
            <a:off x="990600" y="5257800"/>
            <a:ext cx="728980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Alice does not need to know Bob’s secret key to send the message.</a:t>
            </a:r>
          </a:p>
        </p:txBody>
      </p:sp>
      <p:sp>
        <p:nvSpPr>
          <p:cNvPr id="20491" name="Text Box 15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0492" name="Text Box 16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140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67" grpId="0" animBg="1"/>
      <p:bldP spid="889868" grpId="0" animBg="1"/>
      <p:bldP spid="889869" grpId="0"/>
      <p:bldP spid="88987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886" name="Text Box 6"/>
          <p:cNvSpPr txBox="1">
            <a:spLocks noChangeArrowheads="1"/>
          </p:cNvSpPr>
          <p:nvPr/>
        </p:nvSpPr>
        <p:spPr bwMode="auto">
          <a:xfrm>
            <a:off x="779463" y="3946525"/>
            <a:ext cx="2801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Receive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 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endParaRPr lang="en-US" altLang="zh-TW"/>
          </a:p>
        </p:txBody>
      </p:sp>
      <p:sp>
        <p:nvSpPr>
          <p:cNvPr id="890890" name="Text Box 10"/>
          <p:cNvSpPr txBox="1">
            <a:spLocks noChangeArrowheads="1"/>
          </p:cNvSpPr>
          <p:nvPr/>
        </p:nvSpPr>
        <p:spPr bwMode="auto">
          <a:xfrm>
            <a:off x="990600" y="3276600"/>
            <a:ext cx="38354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Bob recover Alice’s message?</a:t>
            </a:r>
          </a:p>
        </p:txBody>
      </p: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1512" name="Text Box 15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1514" name="Text Box 17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0898" name="Rectangle 18"/>
          <p:cNvSpPr>
            <a:spLocks noChangeArrowheads="1"/>
          </p:cNvSpPr>
          <p:nvPr/>
        </p:nvSpPr>
        <p:spPr bwMode="auto">
          <a:xfrm>
            <a:off x="990600" y="5105400"/>
            <a:ext cx="55229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Bob uses </a:t>
            </a:r>
            <a:r>
              <a:rPr lang="en-US" altLang="zh-TW">
                <a:solidFill>
                  <a:srgbClr val="0000CC"/>
                </a:solidFill>
              </a:rPr>
              <a:t>z</a:t>
            </a:r>
            <a:r>
              <a:rPr lang="en-US" altLang="zh-TW"/>
              <a:t> is the original message that Alice sent.</a:t>
            </a:r>
          </a:p>
        </p:txBody>
      </p:sp>
      <p:sp>
        <p:nvSpPr>
          <p:cNvPr id="21516" name="Text Box 19"/>
          <p:cNvSpPr txBox="1">
            <a:spLocks noChangeArrowheads="1"/>
          </p:cNvSpPr>
          <p:nvPr/>
        </p:nvSpPr>
        <p:spPr bwMode="auto">
          <a:xfrm>
            <a:off x="3006725" y="457200"/>
            <a:ext cx="312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Decrypting Message</a:t>
            </a:r>
          </a:p>
        </p:txBody>
      </p:sp>
    </p:spTree>
    <p:extLst>
      <p:ext uri="{BB962C8B-B14F-4D97-AF65-F5344CB8AC3E}">
        <p14:creationId xmlns:p14="http://schemas.microsoft.com/office/powerpoint/2010/main" val="199928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0" grpId="0" animBg="1"/>
      <p:bldP spid="8908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856070" name="Text Box 6"/>
          <p:cNvSpPr txBox="1">
            <a:spLocks noChangeArrowheads="1"/>
          </p:cNvSpPr>
          <p:nvPr/>
        </p:nvSpPr>
        <p:spPr bwMode="auto">
          <a:xfrm>
            <a:off x="933450" y="2895600"/>
            <a:ext cx="695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prove the more interesting direction, first we need a lemma.</a:t>
            </a:r>
          </a:p>
        </p:txBody>
      </p:sp>
      <p:sp>
        <p:nvSpPr>
          <p:cNvPr id="856071" name="Text Box 7"/>
          <p:cNvSpPr txBox="1">
            <a:spLocks noChangeArrowheads="1"/>
          </p:cNvSpPr>
          <p:nvPr/>
        </p:nvSpPr>
        <p:spPr bwMode="auto">
          <a:xfrm>
            <a:off x="933450" y="3505200"/>
            <a:ext cx="7372350" cy="788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Lemma.   If p is a prime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 </a:t>
            </a:r>
            <a:r>
              <a:rPr lang="en-US" altLang="en-US">
                <a:solidFill>
                  <a:schemeClr val="tx2"/>
                </a:solidFill>
              </a:rPr>
              <a:t>if and only if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  <a:r>
              <a:rPr lang="en-US" altLang="en-US"/>
              <a:t> or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856072" name="Text Box 8"/>
          <p:cNvSpPr txBox="1">
            <a:spLocks noChangeArrowheads="1"/>
          </p:cNvSpPr>
          <p:nvPr/>
        </p:nvSpPr>
        <p:spPr bwMode="auto">
          <a:xfrm>
            <a:off x="917575" y="4560888"/>
            <a:ext cx="38354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Proof.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p |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-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p | (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– </a:t>
            </a:r>
            <a:r>
              <a:rPr lang="en-US" altLang="en-US">
                <a:solidFill>
                  <a:srgbClr val="0000CC"/>
                </a:solidFill>
              </a:rPr>
              <a:t>1)(x + 1)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p | (x – 1) or p | (x+1)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  <a:r>
              <a:rPr lang="en-US" altLang="en-US"/>
              <a:t> or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856073" name="Rectangle 9"/>
          <p:cNvSpPr>
            <a:spLocks noChangeArrowheads="1"/>
          </p:cNvSpPr>
          <p:nvPr/>
        </p:nvSpPr>
        <p:spPr bwMode="auto">
          <a:xfrm>
            <a:off x="4267200" y="5486400"/>
            <a:ext cx="4537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00"/>
                </a:solidFill>
              </a:rPr>
              <a:t>Lemma</a:t>
            </a:r>
            <a:r>
              <a:rPr lang="en-US" altLang="en-US" b="1">
                <a:solidFill>
                  <a:srgbClr val="000000"/>
                </a:solidFill>
              </a:rPr>
              <a:t>: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>
                <a:solidFill>
                  <a:srgbClr val="000000"/>
                </a:solidFill>
              </a:rPr>
              <a:t> prime and </a:t>
            </a:r>
            <a:r>
              <a:rPr lang="en-US" altLang="en-US">
                <a:solidFill>
                  <a:srgbClr val="0000CC"/>
                </a:solidFill>
              </a:rPr>
              <a:t>p|a·b </a:t>
            </a: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p|a  </a:t>
            </a:r>
            <a:r>
              <a:rPr lang="en-US" altLang="en-US">
                <a:solidFill>
                  <a:srgbClr val="000000"/>
                </a:solidFill>
              </a:rPr>
              <a:t>or</a:t>
            </a:r>
            <a:r>
              <a:rPr lang="en-US" altLang="en-US">
                <a:solidFill>
                  <a:srgbClr val="0000CC"/>
                </a:solidFill>
              </a:rPr>
              <a:t> p|b.</a:t>
            </a:r>
          </a:p>
        </p:txBody>
      </p:sp>
    </p:spTree>
    <p:extLst>
      <p:ext uri="{BB962C8B-B14F-4D97-AF65-F5344CB8AC3E}">
        <p14:creationId xmlns:p14="http://schemas.microsoft.com/office/powerpoint/2010/main" val="3564010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70" grpId="0"/>
      <p:bldP spid="856071" grpId="0" animBg="1"/>
      <p:bldP spid="85607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92450" y="4572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Cryptosystem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19" name="Text Box 15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891920" name="Text Box 16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891921" name="Text Box 17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91922" name="Text Box 18"/>
          <p:cNvSpPr txBox="1">
            <a:spLocks noChangeArrowheads="1"/>
          </p:cNvSpPr>
          <p:nvPr/>
        </p:nvSpPr>
        <p:spPr bwMode="auto">
          <a:xfrm>
            <a:off x="3429000" y="1447800"/>
            <a:ext cx="228758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1923" name="Text Box 19"/>
          <p:cNvSpPr txBox="1">
            <a:spLocks noChangeArrowheads="1"/>
          </p:cNvSpPr>
          <p:nvPr/>
        </p:nvSpPr>
        <p:spPr bwMode="auto">
          <a:xfrm>
            <a:off x="655638" y="3810000"/>
            <a:ext cx="4602162" cy="2439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891925" name="Rectangle 21"/>
          <p:cNvSpPr>
            <a:spLocks noChangeArrowheads="1"/>
          </p:cNvSpPr>
          <p:nvPr/>
        </p:nvSpPr>
        <p:spPr bwMode="auto">
          <a:xfrm>
            <a:off x="6019800" y="44196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1926" name="Text Box 22"/>
          <p:cNvSpPr txBox="1">
            <a:spLocks noChangeArrowheads="1"/>
          </p:cNvSpPr>
          <p:nvPr/>
        </p:nvSpPr>
        <p:spPr bwMode="auto">
          <a:xfrm>
            <a:off x="685800" y="3200400"/>
            <a:ext cx="17748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Key generation</a:t>
            </a:r>
          </a:p>
        </p:txBody>
      </p:sp>
      <p:sp>
        <p:nvSpPr>
          <p:cNvPr id="891927" name="Text Box 23"/>
          <p:cNvSpPr txBox="1">
            <a:spLocks noChangeArrowheads="1"/>
          </p:cNvSpPr>
          <p:nvPr/>
        </p:nvSpPr>
        <p:spPr bwMode="auto">
          <a:xfrm>
            <a:off x="3429000" y="2286000"/>
            <a:ext cx="22923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Encrypting message</a:t>
            </a:r>
          </a:p>
        </p:txBody>
      </p:sp>
      <p:sp>
        <p:nvSpPr>
          <p:cNvPr id="891928" name="Text Box 24"/>
          <p:cNvSpPr txBox="1">
            <a:spLocks noChangeArrowheads="1"/>
          </p:cNvSpPr>
          <p:nvPr/>
        </p:nvSpPr>
        <p:spPr bwMode="auto">
          <a:xfrm>
            <a:off x="6019800" y="3886200"/>
            <a:ext cx="23209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Decrypting message</a:t>
            </a:r>
          </a:p>
        </p:txBody>
      </p:sp>
    </p:spTree>
    <p:extLst>
      <p:ext uri="{BB962C8B-B14F-4D97-AF65-F5344CB8AC3E}">
        <p14:creationId xmlns:p14="http://schemas.microsoft.com/office/powerpoint/2010/main" val="321858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19" grpId="0" animBg="1"/>
      <p:bldP spid="891920" grpId="0" animBg="1"/>
      <p:bldP spid="891921" grpId="0" animBg="1"/>
      <p:bldP spid="891922" grpId="0" animBg="1"/>
      <p:bldP spid="891923" grpId="0" animBg="1"/>
      <p:bldP spid="891925" grpId="0" animBg="1"/>
      <p:bldP spid="891926" grpId="0" animBg="1"/>
      <p:bldP spid="891927" grpId="0" animBg="1"/>
      <p:bldP spid="89192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Computational issues</a:t>
            </a:r>
          </a:p>
        </p:txBody>
      </p:sp>
    </p:spTree>
    <p:extLst>
      <p:ext uri="{BB962C8B-B14F-4D97-AF65-F5344CB8AC3E}">
        <p14:creationId xmlns:p14="http://schemas.microsoft.com/office/powerpoint/2010/main" val="12660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92450" y="4572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Cryptosystem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2940" name="Text Box 12"/>
          <p:cNvSpPr txBox="1">
            <a:spLocks noChangeArrowheads="1"/>
          </p:cNvSpPr>
          <p:nvPr/>
        </p:nvSpPr>
        <p:spPr bwMode="auto">
          <a:xfrm>
            <a:off x="838200" y="3429000"/>
            <a:ext cx="4849813" cy="2439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the RSA cryptosytem to work,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need to show: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2)</a:t>
            </a:r>
            <a:r>
              <a:rPr lang="en-US" altLang="zh-TW"/>
              <a:t> Without the secret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we can not compute the original message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</a:t>
            </a:r>
            <a:r>
              <a:rPr lang="en-US" altLang="zh-TW" i="1"/>
              <a:t>before the sun burns out.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4584" name="Text Box 14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4585" name="Text Box 15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4586" name="Text Box 16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4587" name="Rectangle 17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2946" name="Text Box 18"/>
          <p:cNvSpPr txBox="1">
            <a:spLocks noChangeArrowheads="1"/>
          </p:cNvSpPr>
          <p:nvPr/>
        </p:nvSpPr>
        <p:spPr bwMode="auto">
          <a:xfrm>
            <a:off x="5181600" y="5867400"/>
            <a:ext cx="32670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with additional assumptions…</a:t>
            </a:r>
          </a:p>
        </p:txBody>
      </p:sp>
      <p:sp>
        <p:nvSpPr>
          <p:cNvPr id="892947" name="Line 19"/>
          <p:cNvSpPr>
            <a:spLocks noChangeShapeType="1"/>
          </p:cNvSpPr>
          <p:nvPr/>
        </p:nvSpPr>
        <p:spPr bwMode="auto">
          <a:xfrm flipH="1" flipV="1">
            <a:off x="5257800" y="5486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46" grpId="0" animBg="1"/>
      <p:bldP spid="89294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3963" name="Text Box 11"/>
          <p:cNvSpPr txBox="1">
            <a:spLocks noChangeArrowheads="1"/>
          </p:cNvSpPr>
          <p:nvPr/>
        </p:nvSpPr>
        <p:spPr bwMode="auto">
          <a:xfrm>
            <a:off x="609600" y="3657600"/>
            <a:ext cx="47958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 = 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n.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 we need to prove </a:t>
            </a:r>
            <a:r>
              <a:rPr lang="en-US" altLang="zh-TW">
                <a:solidFill>
                  <a:srgbClr val="0000CC"/>
                </a:solidFill>
              </a:rPr>
              <a:t>x =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r>
              <a:rPr lang="en-US" altLang="zh-TW"/>
              <a:t>.</a:t>
            </a:r>
          </a:p>
        </p:txBody>
      </p:sp>
      <p:sp>
        <p:nvSpPr>
          <p:cNvPr id="893964" name="Text Box 12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3965" name="Text Box 13"/>
          <p:cNvSpPr txBox="1">
            <a:spLocks noChangeArrowheads="1"/>
          </p:cNvSpPr>
          <p:nvPr/>
        </p:nvSpPr>
        <p:spPr bwMode="auto">
          <a:xfrm>
            <a:off x="762000" y="4648200"/>
            <a:ext cx="28003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(b)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q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(c)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n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5610" name="Text Box 15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5613" name="Rectangle 18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3971" name="Rectangle 19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893972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69516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if Alice sends x &lt; n, then Bob can recover correctly.</a:t>
            </a:r>
          </a:p>
        </p:txBody>
      </p:sp>
    </p:spTree>
    <p:extLst>
      <p:ext uri="{BB962C8B-B14F-4D97-AF65-F5344CB8AC3E}">
        <p14:creationId xmlns:p14="http://schemas.microsoft.com/office/powerpoint/2010/main" val="196799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64" grpId="0" animBg="1"/>
      <p:bldP spid="893971" grpId="0" animBg="1"/>
      <p:bldP spid="89397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0" name="Text Box 14"/>
          <p:cNvSpPr txBox="1">
            <a:spLocks noChangeArrowheads="1"/>
          </p:cNvSpPr>
          <p:nvPr/>
        </p:nvSpPr>
        <p:spPr bwMode="auto">
          <a:xfrm>
            <a:off x="685800" y="4556125"/>
            <a:ext cx="447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Hence,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1+k(p-1)(q-1)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    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000">
                <a:solidFill>
                  <a:srgbClr val="0000CC"/>
                </a:solidFill>
              </a:rPr>
              <a:t>		 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(x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sz="2000" baseline="30000">
                <a:solidFill>
                  <a:srgbClr val="0000CC"/>
                </a:solidFill>
              </a:rPr>
              <a:t>(p-1)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</p:txBody>
      </p:sp>
      <p:sp>
        <p:nvSpPr>
          <p:cNvPr id="894991" name="Text Box 15"/>
          <p:cNvSpPr txBox="1">
            <a:spLocks noChangeArrowheads="1"/>
          </p:cNvSpPr>
          <p:nvPr/>
        </p:nvSpPr>
        <p:spPr bwMode="auto">
          <a:xfrm>
            <a:off x="685800" y="3733800"/>
            <a:ext cx="2532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>
                <a:solidFill>
                  <a:srgbClr val="0000CC"/>
                </a:solidFill>
              </a:rPr>
              <a:t>de = 1 + kT </a:t>
            </a:r>
          </a:p>
        </p:txBody>
      </p:sp>
      <p:sp>
        <p:nvSpPr>
          <p:cNvPr id="26632" name="Text Box 16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6633" name="Text Box 17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6635" name="Text Box 19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6636" name="Rectangle 20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6637" name="Text Box 21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4999" name="Rectangle 23"/>
          <p:cNvSpPr>
            <a:spLocks noChangeArrowheads="1"/>
          </p:cNvSpPr>
          <p:nvPr/>
        </p:nvSpPr>
        <p:spPr bwMode="auto">
          <a:xfrm>
            <a:off x="2057400" y="3048000"/>
            <a:ext cx="280035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</p:txBody>
      </p:sp>
      <p:sp>
        <p:nvSpPr>
          <p:cNvPr id="26639" name="Rectangle 24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895001" name="Rectangle 25"/>
          <p:cNvSpPr>
            <a:spLocks noChangeArrowheads="1"/>
          </p:cNvSpPr>
          <p:nvPr/>
        </p:nvSpPr>
        <p:spPr bwMode="auto">
          <a:xfrm>
            <a:off x="3124200" y="3609975"/>
            <a:ext cx="18843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= 1 + k(p-1)(q-1)</a:t>
            </a:r>
            <a:r>
              <a:rPr lang="en-US" altLang="zh-TW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045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91" grpId="0"/>
      <p:bldP spid="894999" grpId="0" animBg="1"/>
      <p:bldP spid="89500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6017" name="Text Box 17"/>
          <p:cNvSpPr txBox="1">
            <a:spLocks noChangeArrowheads="1"/>
          </p:cNvSpPr>
          <p:nvPr/>
        </p:nvSpPr>
        <p:spPr bwMode="auto">
          <a:xfrm>
            <a:off x="304800" y="3886200"/>
            <a:ext cx="57705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Fermat’s little theorem</a:t>
            </a:r>
            <a:r>
              <a:rPr lang="en-US" altLang="zh-TW"/>
              <a:t>: If </a:t>
            </a:r>
            <a:r>
              <a:rPr lang="en-US" altLang="zh-TW">
                <a:solidFill>
                  <a:srgbClr val="0000CC"/>
                </a:solidFill>
              </a:rPr>
              <a:t>p | a</a:t>
            </a:r>
            <a:r>
              <a:rPr lang="en-US" altLang="zh-TW"/>
              <a:t>, then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p-1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1 mod p</a:t>
            </a:r>
          </a:p>
        </p:txBody>
      </p: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7657" name="Text Box 20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7660" name="Text Box 23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6024" name="Text Box 24"/>
          <p:cNvSpPr txBox="1">
            <a:spLocks noChangeArrowheads="1"/>
          </p:cNvSpPr>
          <p:nvPr/>
        </p:nvSpPr>
        <p:spPr bwMode="auto">
          <a:xfrm>
            <a:off x="685800" y="4572000"/>
            <a:ext cx="4470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Hence,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1+k(p-1)(q-1)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    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000">
                <a:solidFill>
                  <a:srgbClr val="0000CC"/>
                </a:solidFill>
              </a:rPr>
              <a:t>		 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(x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sz="2000" baseline="30000">
                <a:solidFill>
                  <a:srgbClr val="0000CC"/>
                </a:solidFill>
              </a:rPr>
              <a:t>(p-1)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endParaRPr lang="en-US" altLang="zh-TW" sz="2000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 mod p</a:t>
            </a:r>
          </a:p>
        </p:txBody>
      </p:sp>
      <p:sp>
        <p:nvSpPr>
          <p:cNvPr id="27662" name="Rectangle 26"/>
          <p:cNvSpPr>
            <a:spLocks noChangeArrowheads="1"/>
          </p:cNvSpPr>
          <p:nvPr/>
        </p:nvSpPr>
        <p:spPr bwMode="auto">
          <a:xfrm>
            <a:off x="2057400" y="3048000"/>
            <a:ext cx="280035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</p:txBody>
      </p:sp>
      <p:sp>
        <p:nvSpPr>
          <p:cNvPr id="27663" name="Rectangle 27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896031" name="AutoShape 31"/>
          <p:cNvSpPr>
            <a:spLocks/>
          </p:cNvSpPr>
          <p:nvPr/>
        </p:nvSpPr>
        <p:spPr bwMode="auto">
          <a:xfrm rot="-5400000">
            <a:off x="3390900" y="5614988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6032" name="Text Box 32"/>
          <p:cNvSpPr txBox="1">
            <a:spLocks noChangeArrowheads="1"/>
          </p:cNvSpPr>
          <p:nvPr/>
        </p:nvSpPr>
        <p:spPr bwMode="auto">
          <a:xfrm>
            <a:off x="3352800" y="6019800"/>
            <a:ext cx="30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896034" name="Line 34"/>
          <p:cNvSpPr>
            <a:spLocks noChangeShapeType="1"/>
          </p:cNvSpPr>
          <p:nvPr/>
        </p:nvSpPr>
        <p:spPr bwMode="auto">
          <a:xfrm>
            <a:off x="3581400" y="3962400"/>
            <a:ext cx="228600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17" grpId="0" animBg="1"/>
      <p:bldP spid="896031" grpId="0" animBg="1"/>
      <p:bldP spid="896032" grpId="0"/>
      <p:bldP spid="89603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85800" y="4556125"/>
            <a:ext cx="447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Hence,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1+k(p-1)(q-1)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    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000">
                <a:solidFill>
                  <a:srgbClr val="0000CC"/>
                </a:solidFill>
              </a:rPr>
              <a:t>		 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(x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sz="2000" baseline="30000">
                <a:solidFill>
                  <a:srgbClr val="0000CC"/>
                </a:solidFill>
              </a:rPr>
              <a:t>(p-1)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2057400" y="3048000"/>
            <a:ext cx="280035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912401" name="Text Box 17"/>
          <p:cNvSpPr txBox="1">
            <a:spLocks noChangeArrowheads="1"/>
          </p:cNvSpPr>
          <p:nvPr/>
        </p:nvSpPr>
        <p:spPr bwMode="auto">
          <a:xfrm>
            <a:off x="533400" y="5410200"/>
            <a:ext cx="16970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if </a:t>
            </a:r>
            <a:r>
              <a:rPr lang="en-US" altLang="zh-TW">
                <a:solidFill>
                  <a:srgbClr val="0000CC"/>
                </a:solidFill>
              </a:rPr>
              <a:t>p | a</a:t>
            </a:r>
            <a:r>
              <a:rPr lang="en-US" altLang="zh-TW"/>
              <a:t>?</a:t>
            </a:r>
          </a:p>
        </p:txBody>
      </p:sp>
      <p:sp>
        <p:nvSpPr>
          <p:cNvPr id="28688" name="AutoShape 18"/>
          <p:cNvSpPr>
            <a:spLocks/>
          </p:cNvSpPr>
          <p:nvPr/>
        </p:nvSpPr>
        <p:spPr bwMode="auto">
          <a:xfrm rot="-5400000">
            <a:off x="3390900" y="5614988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9" name="Text Box 19"/>
          <p:cNvSpPr txBox="1">
            <a:spLocks noChangeArrowheads="1"/>
          </p:cNvSpPr>
          <p:nvPr/>
        </p:nvSpPr>
        <p:spPr bwMode="auto">
          <a:xfrm>
            <a:off x="3355975" y="6034088"/>
            <a:ext cx="30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912404" name="Text Box 20"/>
          <p:cNvSpPr txBox="1">
            <a:spLocks noChangeArrowheads="1"/>
          </p:cNvSpPr>
          <p:nvPr/>
        </p:nvSpPr>
        <p:spPr bwMode="auto">
          <a:xfrm>
            <a:off x="304800" y="3733800"/>
            <a:ext cx="5692775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means </a:t>
            </a:r>
            <a:r>
              <a:rPr lang="en-US" altLang="zh-TW">
                <a:solidFill>
                  <a:srgbClr val="0000CC"/>
                </a:solidFill>
              </a:rPr>
              <a:t>p |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/>
              <a:t>, implying </a:t>
            </a:r>
            <a:r>
              <a:rPr lang="en-US" altLang="zh-TW">
                <a:solidFill>
                  <a:srgbClr val="0000CC"/>
                </a:solidFill>
              </a:rPr>
              <a:t>p | x</a:t>
            </a:r>
            <a:r>
              <a:rPr lang="en-US" altLang="zh-TW"/>
              <a:t>, since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prime</a:t>
            </a:r>
          </a:p>
        </p:txBody>
      </p:sp>
      <p:sp>
        <p:nvSpPr>
          <p:cNvPr id="912405" name="Freeform 21"/>
          <p:cNvSpPr>
            <a:spLocks/>
          </p:cNvSpPr>
          <p:nvPr/>
        </p:nvSpPr>
        <p:spPr bwMode="auto">
          <a:xfrm>
            <a:off x="342900" y="4191000"/>
            <a:ext cx="495300" cy="1219200"/>
          </a:xfrm>
          <a:custGeom>
            <a:avLst/>
            <a:gdLst>
              <a:gd name="T0" fmla="*/ 266700 w 312"/>
              <a:gd name="T1" fmla="*/ 0 h 768"/>
              <a:gd name="T2" fmla="*/ 38100 w 312"/>
              <a:gd name="T3" fmla="*/ 609600 h 768"/>
              <a:gd name="T4" fmla="*/ 495300 w 312"/>
              <a:gd name="T5" fmla="*/ 1219200 h 768"/>
              <a:gd name="T6" fmla="*/ 0 60000 65536"/>
              <a:gd name="T7" fmla="*/ 0 60000 65536"/>
              <a:gd name="T8" fmla="*/ 0 60000 65536"/>
              <a:gd name="T9" fmla="*/ 0 w 312"/>
              <a:gd name="T10" fmla="*/ 0 h 768"/>
              <a:gd name="T11" fmla="*/ 312 w 31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768">
                <a:moveTo>
                  <a:pt x="168" y="0"/>
                </a:moveTo>
                <a:cubicBezTo>
                  <a:pt x="84" y="128"/>
                  <a:pt x="0" y="256"/>
                  <a:pt x="24" y="384"/>
                </a:cubicBezTo>
                <a:cubicBezTo>
                  <a:pt x="48" y="512"/>
                  <a:pt x="180" y="640"/>
                  <a:pt x="312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06" name="Text Box 22"/>
          <p:cNvSpPr txBox="1">
            <a:spLocks noChangeArrowheads="1"/>
          </p:cNvSpPr>
          <p:nvPr/>
        </p:nvSpPr>
        <p:spPr bwMode="auto">
          <a:xfrm>
            <a:off x="533400" y="6375400"/>
            <a:ext cx="5180013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p | x</a:t>
            </a:r>
            <a:r>
              <a:rPr lang="en-US" altLang="zh-TW"/>
              <a:t>, we have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 x mod p = 0.</a:t>
            </a:r>
          </a:p>
        </p:txBody>
      </p:sp>
    </p:spTree>
    <p:extLst>
      <p:ext uri="{BB962C8B-B14F-4D97-AF65-F5344CB8AC3E}">
        <p14:creationId xmlns:p14="http://schemas.microsoft.com/office/powerpoint/2010/main" val="191817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401" grpId="0" animBg="1"/>
      <p:bldP spid="912404" grpId="0" animBg="1"/>
      <p:bldP spid="912405" grpId="0" animBg="1"/>
      <p:bldP spid="91240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5950" y="3657600"/>
            <a:ext cx="47958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 = 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n.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 we need to prove </a:t>
            </a:r>
            <a:r>
              <a:rPr lang="en-US" altLang="zh-TW">
                <a:solidFill>
                  <a:srgbClr val="0000CC"/>
                </a:solidFill>
              </a:rPr>
              <a:t>x =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r>
              <a:rPr lang="en-US" altLang="zh-TW"/>
              <a:t>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2000" y="4624388"/>
            <a:ext cx="28003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(b)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q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(c)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n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913423" name="Text Box 15"/>
          <p:cNvSpPr txBox="1">
            <a:spLocks noChangeArrowheads="1"/>
          </p:cNvSpPr>
          <p:nvPr/>
        </p:nvSpPr>
        <p:spPr bwMode="auto">
          <a:xfrm>
            <a:off x="685800" y="6248400"/>
            <a:ext cx="79740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(c)</a:t>
            </a:r>
            <a:r>
              <a:rPr lang="en-US" altLang="zh-TW"/>
              <a:t> can be proved directly, also follows from Chinese Remainder theorem.</a:t>
            </a:r>
          </a:p>
        </p:txBody>
      </p:sp>
      <p:pic>
        <p:nvPicPr>
          <p:cNvPr id="913424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72000"/>
            <a:ext cx="457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3425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19675"/>
            <a:ext cx="457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3426" name="Text Box 18"/>
          <p:cNvSpPr txBox="1">
            <a:spLocks noChangeArrowheads="1"/>
          </p:cNvSpPr>
          <p:nvPr/>
        </p:nvSpPr>
        <p:spPr bwMode="auto">
          <a:xfrm>
            <a:off x="4191000" y="5105400"/>
            <a:ext cx="1920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same proof.</a:t>
            </a:r>
          </a:p>
        </p:txBody>
      </p:sp>
      <p:sp>
        <p:nvSpPr>
          <p:cNvPr id="913427" name="Line 19"/>
          <p:cNvSpPr>
            <a:spLocks noChangeShapeType="1"/>
          </p:cNvSpPr>
          <p:nvPr/>
        </p:nvSpPr>
        <p:spPr bwMode="auto">
          <a:xfrm flipH="1" flipV="1">
            <a:off x="39624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28" name="Line 20"/>
          <p:cNvSpPr>
            <a:spLocks noChangeShapeType="1"/>
          </p:cNvSpPr>
          <p:nvPr/>
        </p:nvSpPr>
        <p:spPr bwMode="auto">
          <a:xfrm flipV="1">
            <a:off x="27432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1342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457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4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23" grpId="0" animBg="1"/>
      <p:bldP spid="913426" grpId="0" animBg="1"/>
      <p:bldP spid="913427" grpId="0" animBg="1"/>
      <p:bldP spid="91342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Computational issues</a:t>
            </a:r>
          </a:p>
        </p:txBody>
      </p:sp>
    </p:spTree>
    <p:extLst>
      <p:ext uri="{BB962C8B-B14F-4D97-AF65-F5344CB8AC3E}">
        <p14:creationId xmlns:p14="http://schemas.microsoft.com/office/powerpoint/2010/main" val="48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1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Why is this Secure?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9089" name="Text Box 17"/>
          <p:cNvSpPr txBox="1">
            <a:spLocks noChangeArrowheads="1"/>
          </p:cNvSpPr>
          <p:nvPr/>
        </p:nvSpPr>
        <p:spPr bwMode="auto">
          <a:xfrm>
            <a:off x="609600" y="4724400"/>
            <a:ext cx="527685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Method 1: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From </a:t>
            </a:r>
            <a:r>
              <a:rPr lang="en-US" altLang="zh-TW">
                <a:solidFill>
                  <a:srgbClr val="0000CC"/>
                </a:solidFill>
              </a:rPr>
              <a:t>y=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r>
              <a:rPr lang="en-US" altLang="zh-TW"/>
              <a:t>, don’t know how to compute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Thus not possible to work backward.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It is an example of an “one-way” function. </a:t>
            </a:r>
          </a:p>
        </p:txBody>
      </p:sp>
      <p:sp>
        <p:nvSpPr>
          <p:cNvPr id="31751" name="Text Box 18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1752" name="Text Box 19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1753" name="Text Box 20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31754" name="Text Box 21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1755" name="Rectangle 22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1756" name="Text Box 23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9096" name="Rectangle 24"/>
          <p:cNvSpPr>
            <a:spLocks noChangeArrowheads="1"/>
          </p:cNvSpPr>
          <p:nvPr/>
        </p:nvSpPr>
        <p:spPr bwMode="auto">
          <a:xfrm>
            <a:off x="533400" y="3429000"/>
            <a:ext cx="51054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2)</a:t>
            </a:r>
            <a:r>
              <a:rPr lang="en-US" altLang="zh-TW"/>
              <a:t> Without the secret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we can not compute the original message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</a:t>
            </a:r>
            <a:r>
              <a:rPr lang="en-US" altLang="zh-TW" i="1"/>
              <a:t>before the sun burns out.</a:t>
            </a:r>
          </a:p>
        </p:txBody>
      </p:sp>
      <p:sp>
        <p:nvSpPr>
          <p:cNvPr id="899097" name="Oval 25"/>
          <p:cNvSpPr>
            <a:spLocks noChangeArrowheads="1"/>
          </p:cNvSpPr>
          <p:nvPr/>
        </p:nvSpPr>
        <p:spPr bwMode="auto">
          <a:xfrm>
            <a:off x="3886200" y="22860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</p:spTree>
    <p:extLst>
      <p:ext uri="{BB962C8B-B14F-4D97-AF65-F5344CB8AC3E}">
        <p14:creationId xmlns:p14="http://schemas.microsoft.com/office/powerpoint/2010/main" val="15990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9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96" grpId="0" animBg="1"/>
      <p:bldP spid="8990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857094" name="Text Box 6"/>
          <p:cNvSpPr txBox="1">
            <a:spLocks noChangeArrowheads="1"/>
          </p:cNvSpPr>
          <p:nvPr/>
        </p:nvSpPr>
        <p:spPr bwMode="auto">
          <a:xfrm>
            <a:off x="990600" y="3052763"/>
            <a:ext cx="6500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Let’s get the proof idea by considering a concrete example.</a:t>
            </a:r>
          </a:p>
        </p:txBody>
      </p:sp>
      <p:sp>
        <p:nvSpPr>
          <p:cNvPr id="857098" name="Text Box 10"/>
          <p:cNvSpPr txBox="1">
            <a:spLocks noChangeArrowheads="1"/>
          </p:cNvSpPr>
          <p:nvPr/>
        </p:nvSpPr>
        <p:spPr bwMode="auto">
          <a:xfrm>
            <a:off x="1066800" y="3509963"/>
            <a:ext cx="38052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10!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1·2·3·4·5·6·7·8·9·10 mod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 1·10·(2·6)·(3·4)·(5·9)·(7·8) mod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1·-1·(1)·(1)·(1)·(1) mod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-1 mod 11 </a:t>
            </a:r>
            <a:endParaRPr lang="en-US" altLang="zh-TW">
              <a:solidFill>
                <a:schemeClr val="tx2"/>
              </a:solidFill>
              <a:sym typeface="Euclid Symbol" pitchFamily="18" charset="2"/>
            </a:endParaRPr>
          </a:p>
        </p:txBody>
      </p:sp>
      <p:sp>
        <p:nvSpPr>
          <p:cNvPr id="857099" name="Text Box 11"/>
          <p:cNvSpPr txBox="1">
            <a:spLocks noChangeArrowheads="1"/>
          </p:cNvSpPr>
          <p:nvPr/>
        </p:nvSpPr>
        <p:spPr bwMode="auto">
          <a:xfrm>
            <a:off x="152400" y="5643563"/>
            <a:ext cx="88058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Besides 1 and 10, the remaining numbers are paired up into multiplicative inverse!</a:t>
            </a:r>
          </a:p>
        </p:txBody>
      </p:sp>
    </p:spTree>
    <p:extLst>
      <p:ext uri="{BB962C8B-B14F-4D97-AF65-F5344CB8AC3E}">
        <p14:creationId xmlns:p14="http://schemas.microsoft.com/office/powerpoint/2010/main" val="1413825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094" grpId="0"/>
      <p:bldP spid="85709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1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Why is this Secure?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2778" name="Rectangle 17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900115" name="Text Box 19"/>
          <p:cNvSpPr txBox="1">
            <a:spLocks noChangeArrowheads="1"/>
          </p:cNvSpPr>
          <p:nvPr/>
        </p:nvSpPr>
        <p:spPr bwMode="auto">
          <a:xfrm>
            <a:off x="609600" y="4724400"/>
            <a:ext cx="52165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Method 2: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Factor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.  Compute secrete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decrypt everything!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No one knows an efficient way to do factoring. </a:t>
            </a:r>
          </a:p>
        </p:txBody>
      </p:sp>
      <p:sp>
        <p:nvSpPr>
          <p:cNvPr id="32781" name="Rectangle 20"/>
          <p:cNvSpPr>
            <a:spLocks noChangeArrowheads="1"/>
          </p:cNvSpPr>
          <p:nvPr/>
        </p:nvSpPr>
        <p:spPr bwMode="auto">
          <a:xfrm>
            <a:off x="533400" y="3446463"/>
            <a:ext cx="510540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2)</a:t>
            </a:r>
            <a:r>
              <a:rPr lang="en-US" altLang="zh-TW"/>
              <a:t> Without the secret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we can not compute the original message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</a:t>
            </a:r>
            <a:r>
              <a:rPr lang="en-US" altLang="zh-TW" i="1"/>
              <a:t>before the sun burns out.</a:t>
            </a:r>
          </a:p>
        </p:txBody>
      </p:sp>
      <p:sp>
        <p:nvSpPr>
          <p:cNvPr id="32782" name="Oval 22"/>
          <p:cNvSpPr>
            <a:spLocks noChangeArrowheads="1"/>
          </p:cNvSpPr>
          <p:nvPr/>
        </p:nvSpPr>
        <p:spPr bwMode="auto">
          <a:xfrm>
            <a:off x="3886200" y="22860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900119" name="Text Box 23"/>
          <p:cNvSpPr txBox="1">
            <a:spLocks noChangeArrowheads="1"/>
          </p:cNvSpPr>
          <p:nvPr/>
        </p:nvSpPr>
        <p:spPr bwMode="auto">
          <a:xfrm>
            <a:off x="101600" y="6400800"/>
            <a:ext cx="8890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security is based on </a:t>
            </a:r>
            <a:r>
              <a:rPr lang="en-US" altLang="zh-TW">
                <a:solidFill>
                  <a:srgbClr val="A50021"/>
                </a:solidFill>
              </a:rPr>
              <a:t>assumptions</a:t>
            </a:r>
            <a:r>
              <a:rPr lang="en-US" altLang="zh-TW"/>
              <a:t> that some computational problems are hard.</a:t>
            </a:r>
          </a:p>
        </p:txBody>
      </p:sp>
    </p:spTree>
    <p:extLst>
      <p:ext uri="{BB962C8B-B14F-4D97-AF65-F5344CB8AC3E}">
        <p14:creationId xmlns:p14="http://schemas.microsoft.com/office/powerpoint/2010/main" val="232948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1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Computational issues</a:t>
            </a:r>
          </a:p>
        </p:txBody>
      </p:sp>
    </p:spTree>
    <p:extLst>
      <p:ext uri="{BB962C8B-B14F-4D97-AF65-F5344CB8AC3E}">
        <p14:creationId xmlns:p14="http://schemas.microsoft.com/office/powerpoint/2010/main" val="22671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521075" y="457200"/>
            <a:ext cx="213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Example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3" name="Text Box 13"/>
          <p:cNvSpPr txBox="1">
            <a:spLocks noChangeArrowheads="1"/>
          </p:cNvSpPr>
          <p:nvPr/>
        </p:nvSpPr>
        <p:spPr bwMode="auto">
          <a:xfrm>
            <a:off x="4876800" y="4114800"/>
            <a:ext cx="1081088" cy="2027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p=5 q=11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55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40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 = 7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 = 23</a:t>
            </a:r>
          </a:p>
        </p:txBody>
      </p:sp>
      <p:sp>
        <p:nvSpPr>
          <p:cNvPr id="901134" name="Text Box 14"/>
          <p:cNvSpPr txBox="1">
            <a:spLocks noChangeArrowheads="1"/>
          </p:cNvSpPr>
          <p:nvPr/>
        </p:nvSpPr>
        <p:spPr bwMode="auto">
          <a:xfrm>
            <a:off x="838200" y="3810000"/>
            <a:ext cx="714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x=33</a:t>
            </a:r>
          </a:p>
        </p:txBody>
      </p:sp>
      <p:sp>
        <p:nvSpPr>
          <p:cNvPr id="901141" name="Text Box 21"/>
          <p:cNvSpPr txBox="1">
            <a:spLocks noChangeArrowheads="1"/>
          </p:cNvSpPr>
          <p:nvPr/>
        </p:nvSpPr>
        <p:spPr bwMode="auto">
          <a:xfrm>
            <a:off x="762000" y="4953000"/>
            <a:ext cx="3097213" cy="3460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How to compute it efficiently?</a:t>
            </a:r>
          </a:p>
        </p:txBody>
      </p:sp>
      <p:sp>
        <p:nvSpPr>
          <p:cNvPr id="34825" name="Text Box 22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4826" name="Text Box 23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4827" name="Text Box 24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34828" name="Text Box 25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4830" name="Text Box 27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34831" name="Line 28"/>
          <p:cNvSpPr>
            <a:spLocks noChangeShapeType="1"/>
          </p:cNvSpPr>
          <p:nvPr/>
        </p:nvSpPr>
        <p:spPr bwMode="auto">
          <a:xfrm>
            <a:off x="6019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4" name="Text Box 34"/>
          <p:cNvSpPr txBox="1">
            <a:spLocks noChangeArrowheads="1"/>
          </p:cNvSpPr>
          <p:nvPr/>
        </p:nvSpPr>
        <p:spPr bwMode="auto">
          <a:xfrm>
            <a:off x="4953000" y="6324600"/>
            <a:ext cx="33258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Bob generated his keys.</a:t>
            </a:r>
          </a:p>
        </p:txBody>
      </p:sp>
      <p:sp>
        <p:nvSpPr>
          <p:cNvPr id="901156" name="Text Box 36"/>
          <p:cNvSpPr txBox="1">
            <a:spLocks noChangeArrowheads="1"/>
          </p:cNvSpPr>
          <p:nvPr/>
        </p:nvSpPr>
        <p:spPr bwMode="auto">
          <a:xfrm>
            <a:off x="838200" y="3124200"/>
            <a:ext cx="45958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Then Alice sends the encrypted message.</a:t>
            </a:r>
          </a:p>
        </p:txBody>
      </p:sp>
      <p:sp>
        <p:nvSpPr>
          <p:cNvPr id="901160" name="Rectangle 40"/>
          <p:cNvSpPr>
            <a:spLocks noChangeArrowheads="1"/>
          </p:cNvSpPr>
          <p:nvPr/>
        </p:nvSpPr>
        <p:spPr bwMode="auto">
          <a:xfrm>
            <a:off x="1905000" y="3810000"/>
            <a:ext cx="187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y = 33</a:t>
            </a:r>
            <a:r>
              <a:rPr lang="en-US" altLang="zh-TW" baseline="30000">
                <a:solidFill>
                  <a:srgbClr val="0000CC"/>
                </a:solidFill>
              </a:rPr>
              <a:t>23</a:t>
            </a:r>
            <a:r>
              <a:rPr lang="en-US" altLang="zh-TW">
                <a:solidFill>
                  <a:srgbClr val="0000CC"/>
                </a:solidFill>
              </a:rPr>
              <a:t> mod 55</a:t>
            </a:r>
          </a:p>
        </p:txBody>
      </p:sp>
      <p:sp>
        <p:nvSpPr>
          <p:cNvPr id="901161" name="Text Box 41"/>
          <p:cNvSpPr txBox="1">
            <a:spLocks noChangeArrowheads="1"/>
          </p:cNvSpPr>
          <p:nvPr/>
        </p:nvSpPr>
        <p:spPr bwMode="auto">
          <a:xfrm>
            <a:off x="457200" y="4953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62" name="Text Box 42"/>
          <p:cNvSpPr txBox="1">
            <a:spLocks noChangeArrowheads="1"/>
          </p:cNvSpPr>
          <p:nvPr/>
        </p:nvSpPr>
        <p:spPr bwMode="auto">
          <a:xfrm>
            <a:off x="228600" y="4419600"/>
            <a:ext cx="42021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CC"/>
                </a:solidFill>
              </a:rPr>
              <a:t>y = 84298649517881922539738734663399137 mod 55</a:t>
            </a:r>
          </a:p>
        </p:txBody>
      </p:sp>
      <p:sp>
        <p:nvSpPr>
          <p:cNvPr id="901163" name="Line 43"/>
          <p:cNvSpPr>
            <a:spLocks noChangeShapeType="1"/>
          </p:cNvSpPr>
          <p:nvPr/>
        </p:nvSpPr>
        <p:spPr bwMode="auto">
          <a:xfrm flipH="1" flipV="1">
            <a:off x="2286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34" grpId="0"/>
      <p:bldP spid="901141" grpId="0" animBg="1"/>
      <p:bldP spid="901154" grpId="0" animBg="1"/>
      <p:bldP spid="901156" grpId="0" animBg="1"/>
      <p:bldP spid="901160" grpId="0"/>
      <p:bldP spid="901161" grpId="0"/>
      <p:bldP spid="901162" grpId="0"/>
      <p:bldP spid="90116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31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Exponentiation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362267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4</a:t>
            </a:r>
            <a:r>
              <a:rPr lang="en-US" altLang="zh-TW"/>
              <a:t> mod 713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144 * 144 * 144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20736 * 144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59 * 144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8496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653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94032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629 mod 713</a:t>
            </a:r>
          </a:p>
        </p:txBody>
      </p:sp>
      <p:sp>
        <p:nvSpPr>
          <p:cNvPr id="902148" name="Line 4"/>
          <p:cNvSpPr>
            <a:spLocks noChangeShapeType="1"/>
          </p:cNvSpPr>
          <p:nvPr/>
        </p:nvSpPr>
        <p:spPr bwMode="auto">
          <a:xfrm>
            <a:off x="4572000" y="33321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49" name="Text Box 5"/>
          <p:cNvSpPr txBox="1">
            <a:spLocks noChangeArrowheads="1"/>
          </p:cNvSpPr>
          <p:nvPr/>
        </p:nvSpPr>
        <p:spPr bwMode="auto">
          <a:xfrm>
            <a:off x="5486400" y="2971800"/>
            <a:ext cx="249396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20736 * 20736 mod 713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= 59 * 59 mod 713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= 3481 mod 713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= 629 mod 713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667000" y="1219200"/>
            <a:ext cx="374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compute exponentiation </a:t>
            </a:r>
            <a:r>
              <a:rPr lang="en-US" altLang="zh-TW">
                <a:solidFill>
                  <a:srgbClr val="0000CC"/>
                </a:solidFill>
              </a:rPr>
              <a:t>mod n</a:t>
            </a:r>
          </a:p>
        </p:txBody>
      </p:sp>
      <p:sp>
        <p:nvSpPr>
          <p:cNvPr id="902151" name="Text Box 7"/>
          <p:cNvSpPr txBox="1">
            <a:spLocks noChangeArrowheads="1"/>
          </p:cNvSpPr>
          <p:nvPr/>
        </p:nvSpPr>
        <p:spPr bwMode="auto">
          <a:xfrm>
            <a:off x="457200" y="6172200"/>
            <a:ext cx="567372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still takes too long when the exponent is large.</a:t>
            </a:r>
          </a:p>
        </p:txBody>
      </p:sp>
      <p:sp>
        <p:nvSpPr>
          <p:cNvPr id="902152" name="Line 8"/>
          <p:cNvSpPr>
            <a:spLocks noChangeShapeType="1"/>
          </p:cNvSpPr>
          <p:nvPr/>
        </p:nvSpPr>
        <p:spPr bwMode="auto">
          <a:xfrm flipH="1" flipV="1">
            <a:off x="3276600" y="563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53" name="Text Box 9"/>
          <p:cNvSpPr txBox="1">
            <a:spLocks noChangeArrowheads="1"/>
          </p:cNvSpPr>
          <p:nvPr/>
        </p:nvSpPr>
        <p:spPr bwMode="auto">
          <a:xfrm>
            <a:off x="5394325" y="5222875"/>
            <a:ext cx="31940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is much more efficient.</a:t>
            </a:r>
          </a:p>
        </p:txBody>
      </p:sp>
      <p:sp>
        <p:nvSpPr>
          <p:cNvPr id="902154" name="Line 10"/>
          <p:cNvSpPr>
            <a:spLocks noChangeShapeType="1"/>
          </p:cNvSpPr>
          <p:nvPr/>
        </p:nvSpPr>
        <p:spPr bwMode="auto">
          <a:xfrm flipV="1">
            <a:off x="65532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0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48" grpId="0" animBg="1"/>
      <p:bldP spid="902151" grpId="0" animBg="1"/>
      <p:bldP spid="902152" grpId="0" animBg="1"/>
      <p:bldP spid="902153" grpId="0" animBg="1"/>
      <p:bldP spid="90215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90863" y="457200"/>
            <a:ext cx="2928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Repeated Squaring</a:t>
            </a:r>
          </a:p>
        </p:txBody>
      </p:sp>
      <p:sp>
        <p:nvSpPr>
          <p:cNvPr id="903171" name="Text Box 3"/>
          <p:cNvSpPr txBox="1">
            <a:spLocks noChangeArrowheads="1"/>
          </p:cNvSpPr>
          <p:nvPr/>
        </p:nvSpPr>
        <p:spPr bwMode="auto">
          <a:xfrm>
            <a:off x="808038" y="2252663"/>
            <a:ext cx="2882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50</a:t>
            </a:r>
            <a:r>
              <a:rPr lang="en-US" altLang="zh-TW"/>
              <a:t> mod 713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</a:t>
            </a:r>
            <a:r>
              <a:rPr lang="en-US" altLang="zh-TW" sz="1600"/>
              <a:t>144</a:t>
            </a:r>
            <a:r>
              <a:rPr lang="en-US" altLang="zh-TW" sz="1600" baseline="30000"/>
              <a:t>32</a:t>
            </a:r>
            <a:r>
              <a:rPr lang="en-US" altLang="zh-TW"/>
              <a:t> </a:t>
            </a:r>
            <a:r>
              <a:rPr lang="en-US" altLang="zh-TW" sz="1600"/>
              <a:t>144</a:t>
            </a:r>
            <a:r>
              <a:rPr lang="en-US" altLang="zh-TW" sz="1600" baseline="30000"/>
              <a:t>16</a:t>
            </a:r>
            <a:r>
              <a:rPr lang="en-US" altLang="zh-TW"/>
              <a:t> </a:t>
            </a:r>
            <a:r>
              <a:rPr lang="en-US" altLang="zh-TW" sz="1600"/>
              <a:t>144</a:t>
            </a:r>
            <a:r>
              <a:rPr lang="en-US" altLang="zh-TW" sz="1600" baseline="30000"/>
              <a:t>2</a:t>
            </a:r>
            <a:r>
              <a:rPr lang="en-US" altLang="zh-TW"/>
              <a:t>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648</a:t>
            </a:r>
            <a:r>
              <a:rPr lang="el-GR" altLang="zh-TW"/>
              <a:t>·</a:t>
            </a:r>
            <a:r>
              <a:rPr lang="en-US" altLang="zh-TW"/>
              <a:t>485</a:t>
            </a:r>
            <a:r>
              <a:rPr lang="el-GR" altLang="zh-TW"/>
              <a:t>·</a:t>
            </a:r>
            <a:r>
              <a:rPr lang="en-US" altLang="zh-TW"/>
              <a:t>59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242</a:t>
            </a:r>
          </a:p>
        </p:txBody>
      </p:sp>
      <p:sp>
        <p:nvSpPr>
          <p:cNvPr id="903173" name="Text Box 5"/>
          <p:cNvSpPr txBox="1">
            <a:spLocks noChangeArrowheads="1"/>
          </p:cNvSpPr>
          <p:nvPr/>
        </p:nvSpPr>
        <p:spPr bwMode="auto">
          <a:xfrm>
            <a:off x="5334000" y="1219200"/>
            <a:ext cx="2473325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2</a:t>
            </a:r>
            <a:r>
              <a:rPr lang="en-US" altLang="zh-TW" sz="1600"/>
              <a:t> mod 713 = 59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4</a:t>
            </a:r>
            <a:r>
              <a:rPr lang="en-US" altLang="zh-TW" sz="1600"/>
              <a:t> mod 713 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2 </a:t>
            </a:r>
            <a:r>
              <a:rPr lang="el-GR" altLang="zh-TW" sz="1600" baseline="300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2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59</a:t>
            </a:r>
            <a:r>
              <a:rPr lang="el-GR" altLang="zh-TW" sz="1600"/>
              <a:t>·</a:t>
            </a:r>
            <a:r>
              <a:rPr lang="en-US" altLang="zh-TW" sz="1600"/>
              <a:t>59 mod 713</a:t>
            </a:r>
            <a:endParaRPr lang="el-GR" altLang="zh-TW" sz="1600"/>
          </a:p>
          <a:p>
            <a:pPr eaLnBrk="1" hangingPunct="1"/>
            <a:r>
              <a:rPr lang="en-US" altLang="zh-TW" sz="1600"/>
              <a:t>= 629 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8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4</a:t>
            </a:r>
            <a:r>
              <a:rPr lang="el-GR" altLang="zh-TW" sz="16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4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629</a:t>
            </a:r>
            <a:r>
              <a:rPr lang="el-GR" altLang="zh-TW" sz="1600"/>
              <a:t>·</a:t>
            </a:r>
            <a:r>
              <a:rPr lang="en-US" altLang="zh-TW" sz="1600"/>
              <a:t>629 mod 713</a:t>
            </a:r>
          </a:p>
          <a:p>
            <a:pPr eaLnBrk="1" hangingPunct="1"/>
            <a:r>
              <a:rPr lang="en-US" altLang="zh-TW" sz="1600"/>
              <a:t>= 639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16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8</a:t>
            </a:r>
            <a:r>
              <a:rPr lang="el-GR" altLang="zh-TW" sz="16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8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639</a:t>
            </a:r>
            <a:r>
              <a:rPr lang="el-GR" altLang="zh-TW" sz="1600"/>
              <a:t>·</a:t>
            </a:r>
            <a:r>
              <a:rPr lang="en-US" altLang="zh-TW" sz="1600"/>
              <a:t>639 mod 713</a:t>
            </a:r>
          </a:p>
          <a:p>
            <a:pPr eaLnBrk="1" hangingPunct="1"/>
            <a:r>
              <a:rPr lang="en-US" altLang="zh-TW" sz="1600"/>
              <a:t>= 485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32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16</a:t>
            </a:r>
            <a:r>
              <a:rPr lang="el-GR" altLang="zh-TW" sz="16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16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485</a:t>
            </a:r>
            <a:r>
              <a:rPr lang="el-GR" altLang="zh-TW" sz="1600"/>
              <a:t>·</a:t>
            </a:r>
            <a:r>
              <a:rPr lang="en-US" altLang="zh-TW" sz="1600"/>
              <a:t>485 mod 713</a:t>
            </a:r>
          </a:p>
          <a:p>
            <a:pPr eaLnBrk="1" hangingPunct="1"/>
            <a:r>
              <a:rPr lang="en-US" altLang="zh-TW" sz="1600"/>
              <a:t>= 648</a:t>
            </a:r>
          </a:p>
        </p:txBody>
      </p:sp>
      <p:sp>
        <p:nvSpPr>
          <p:cNvPr id="903174" name="Text Box 6"/>
          <p:cNvSpPr txBox="1">
            <a:spLocks noChangeArrowheads="1"/>
          </p:cNvSpPr>
          <p:nvPr/>
        </p:nvSpPr>
        <p:spPr bwMode="auto">
          <a:xfrm>
            <a:off x="838200" y="1524000"/>
            <a:ext cx="30178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50 = 32 + 16 + 2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1371600" y="3733800"/>
            <a:ext cx="381000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176" name="Line 8"/>
          <p:cNvSpPr>
            <a:spLocks noChangeShapeType="1"/>
          </p:cNvSpPr>
          <p:nvPr/>
        </p:nvSpPr>
        <p:spPr bwMode="auto">
          <a:xfrm>
            <a:off x="1828800" y="3733800"/>
            <a:ext cx="33528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177" name="Line 9"/>
          <p:cNvSpPr>
            <a:spLocks noChangeShapeType="1"/>
          </p:cNvSpPr>
          <p:nvPr/>
        </p:nvSpPr>
        <p:spPr bwMode="auto">
          <a:xfrm flipV="1">
            <a:off x="2362200" y="1447800"/>
            <a:ext cx="30480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4" grpId="0" animBg="1"/>
      <p:bldP spid="903175" grpId="0" animBg="1"/>
      <p:bldP spid="903176" grpId="0" animBg="1"/>
      <p:bldP spid="90317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874963" y="4572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Generating Public Key</a:t>
            </a:r>
          </a:p>
        </p:txBody>
      </p:sp>
      <p:sp>
        <p:nvSpPr>
          <p:cNvPr id="36867" name="Text Box 7"/>
          <p:cNvSpPr txBox="1">
            <a:spLocks noChangeArrowheads="1"/>
          </p:cNvSpPr>
          <p:nvPr/>
        </p:nvSpPr>
        <p:spPr bwMode="auto">
          <a:xfrm>
            <a:off x="2286000" y="1447800"/>
            <a:ext cx="4592638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915470" name="AutoShape 14"/>
          <p:cNvSpPr>
            <a:spLocks noChangeArrowheads="1"/>
          </p:cNvSpPr>
          <p:nvPr/>
        </p:nvSpPr>
        <p:spPr bwMode="auto">
          <a:xfrm>
            <a:off x="1143000" y="1371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5471" name="Text Box 15"/>
          <p:cNvSpPr txBox="1">
            <a:spLocks noChangeArrowheads="1"/>
          </p:cNvSpPr>
          <p:nvPr/>
        </p:nvSpPr>
        <p:spPr bwMode="auto">
          <a:xfrm>
            <a:off x="1143000" y="4419600"/>
            <a:ext cx="52974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choose large prime numbers efficiently?</a:t>
            </a:r>
          </a:p>
        </p:txBody>
      </p:sp>
      <p:sp>
        <p:nvSpPr>
          <p:cNvPr id="915472" name="Text Box 16"/>
          <p:cNvSpPr txBox="1">
            <a:spLocks noChangeArrowheads="1"/>
          </p:cNvSpPr>
          <p:nvPr/>
        </p:nvSpPr>
        <p:spPr bwMode="auto">
          <a:xfrm>
            <a:off x="1143000" y="5181600"/>
            <a:ext cx="736282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 large number, how to check whether it is prime efficiently?</a:t>
            </a:r>
          </a:p>
        </p:txBody>
      </p:sp>
    </p:spTree>
    <p:extLst>
      <p:ext uri="{BB962C8B-B14F-4D97-AF65-F5344CB8AC3E}">
        <p14:creationId xmlns:p14="http://schemas.microsoft.com/office/powerpoint/2010/main" val="32482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5470" grpId="0" animBg="1"/>
      <p:bldP spid="915471" grpId="0" animBg="1"/>
      <p:bldP spid="91547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219200" y="1371600"/>
            <a:ext cx="665162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 large integer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determine quickly whether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prime</a:t>
            </a:r>
          </a:p>
        </p:txBody>
      </p:sp>
      <p:sp>
        <p:nvSpPr>
          <p:cNvPr id="904200" name="Text Box 8"/>
          <p:cNvSpPr txBox="1">
            <a:spLocks noChangeArrowheads="1"/>
          </p:cNvSpPr>
          <p:nvPr/>
        </p:nvSpPr>
        <p:spPr bwMode="auto">
          <a:xfrm>
            <a:off x="1295400" y="2362200"/>
            <a:ext cx="50911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First test:</a:t>
            </a:r>
            <a:r>
              <a:rPr lang="en-US" altLang="zh-TW"/>
              <a:t> for </a:t>
            </a:r>
            <a:r>
              <a:rPr lang="en-US" altLang="zh-TW">
                <a:solidFill>
                  <a:srgbClr val="0000CC"/>
                </a:solidFill>
              </a:rPr>
              <a:t>i 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1,…,√n</a:t>
            </a:r>
            <a:r>
              <a:rPr lang="en-US" altLang="zh-TW"/>
              <a:t>, check if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 divides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</p:txBody>
      </p:sp>
      <p:sp>
        <p:nvSpPr>
          <p:cNvPr id="904201" name="Rectangle 9"/>
          <p:cNvSpPr>
            <a:spLocks noChangeArrowheads="1"/>
          </p:cNvSpPr>
          <p:nvPr/>
        </p:nvSpPr>
        <p:spPr bwMode="auto">
          <a:xfrm>
            <a:off x="1371600" y="6019800"/>
            <a:ext cx="30559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Need some number theory!</a:t>
            </a:r>
          </a:p>
        </p:txBody>
      </p:sp>
      <p:sp>
        <p:nvSpPr>
          <p:cNvPr id="904203" name="Text Box 11"/>
          <p:cNvSpPr txBox="1">
            <a:spLocks noChangeArrowheads="1"/>
          </p:cNvSpPr>
          <p:nvPr/>
        </p:nvSpPr>
        <p:spPr bwMode="auto">
          <a:xfrm>
            <a:off x="1295400" y="3200400"/>
            <a:ext cx="61277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are talking about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with </a:t>
            </a:r>
            <a:r>
              <a:rPr lang="en-US" altLang="zh-TW">
                <a:solidFill>
                  <a:srgbClr val="0000CC"/>
                </a:solidFill>
              </a:rPr>
              <a:t>150</a:t>
            </a:r>
            <a:r>
              <a:rPr lang="en-US" altLang="zh-TW"/>
              <a:t> digits.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simply takes too long (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150</a:t>
            </a:r>
            <a:r>
              <a:rPr lang="en-US" altLang="zh-TW"/>
              <a:t> steps, sun will burn out).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are looking for an exponential improvement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(instead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we can only afford roughly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steps),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like we did in the extended GCD algorithm.</a:t>
            </a:r>
          </a:p>
        </p:txBody>
      </p:sp>
    </p:spTree>
    <p:extLst>
      <p:ext uri="{BB962C8B-B14F-4D97-AF65-F5344CB8AC3E}">
        <p14:creationId xmlns:p14="http://schemas.microsoft.com/office/powerpoint/2010/main" val="9172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200" grpId="0" animBg="1"/>
      <p:bldP spid="904201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906248" name="Text Box 8"/>
          <p:cNvSpPr txBox="1">
            <a:spLocks noChangeArrowheads="1"/>
          </p:cNvSpPr>
          <p:nvPr/>
        </p:nvSpPr>
        <p:spPr bwMode="auto">
          <a:xfrm>
            <a:off x="1524000" y="3581400"/>
            <a:ext cx="60753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It doesn’t seem to help,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we don’t know how to compute </a:t>
            </a:r>
            <a:r>
              <a:rPr lang="en-US" altLang="en-US">
                <a:solidFill>
                  <a:srgbClr val="0000CC"/>
                </a:solidFill>
              </a:rPr>
              <a:t>(n-1)!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mod n</a:t>
            </a:r>
            <a:r>
              <a:rPr lang="en-US" altLang="en-US"/>
              <a:t> quickly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(in roughly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steps).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1524000" y="1474788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2057400" y="1703388"/>
            <a:ext cx="3944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8918" name="Rectangle 11"/>
          <p:cNvSpPr>
            <a:spLocks noChangeArrowheads="1"/>
          </p:cNvSpPr>
          <p:nvPr/>
        </p:nvSpPr>
        <p:spPr bwMode="auto">
          <a:xfrm>
            <a:off x="3429000" y="2312988"/>
            <a:ext cx="266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(n-1)!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</p:spTree>
    <p:extLst>
      <p:ext uri="{BB962C8B-B14F-4D97-AF65-F5344CB8AC3E}">
        <p14:creationId xmlns:p14="http://schemas.microsoft.com/office/powerpoint/2010/main" val="14651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624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3048000" y="1981200"/>
            <a:ext cx="225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30000">
                <a:solidFill>
                  <a:srgbClr val="0000CC"/>
                </a:solidFill>
              </a:rPr>
              <a:t>n-1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676400" y="1371600"/>
            <a:ext cx="5049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n </a:t>
            </a:r>
            <a:r>
              <a:rPr lang="en-US" altLang="en-US"/>
              <a:t>is prime &amp;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/>
              <a:t> not a multiple of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1143000" y="1143000"/>
            <a:ext cx="6096000" cy="15240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72" name="Text Box 8"/>
          <p:cNvSpPr txBox="1">
            <a:spLocks noChangeArrowheads="1"/>
          </p:cNvSpPr>
          <p:nvPr/>
        </p:nvSpPr>
        <p:spPr bwMode="auto">
          <a:xfrm>
            <a:off x="1143000" y="32004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07273" name="Line 9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7274" name="Text Box 10"/>
          <p:cNvSpPr txBox="1">
            <a:spLocks noChangeArrowheads="1"/>
          </p:cNvSpPr>
          <p:nvPr/>
        </p:nvSpPr>
        <p:spPr bwMode="auto">
          <a:xfrm>
            <a:off x="1093788" y="4572000"/>
            <a:ext cx="6678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Example</a:t>
            </a:r>
            <a:r>
              <a:rPr lang="en-US" altLang="zh-TW"/>
              <a:t>.  Show that </a:t>
            </a:r>
            <a:r>
              <a:rPr lang="en-US" altLang="zh-TW">
                <a:solidFill>
                  <a:srgbClr val="0000CC"/>
                </a:solidFill>
              </a:rPr>
              <a:t>1763</a:t>
            </a:r>
            <a:r>
              <a:rPr lang="en-US" altLang="zh-TW"/>
              <a:t> is composite (not a prime number).</a:t>
            </a:r>
          </a:p>
        </p:txBody>
      </p:sp>
      <p:sp>
        <p:nvSpPr>
          <p:cNvPr id="907275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a=2, n=1763</a:t>
            </a:r>
            <a:r>
              <a:rPr lang="en-US" altLang="zh-TW"/>
              <a:t>.</a:t>
            </a:r>
          </a:p>
        </p:txBody>
      </p:sp>
      <p:sp>
        <p:nvSpPr>
          <p:cNvPr id="907276" name="Text Box 12"/>
          <p:cNvSpPr txBox="1">
            <a:spLocks noChangeArrowheads="1"/>
          </p:cNvSpPr>
          <p:nvPr/>
        </p:nvSpPr>
        <p:spPr bwMode="auto">
          <a:xfrm>
            <a:off x="1143000" y="5638800"/>
            <a:ext cx="303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1762</a:t>
            </a:r>
            <a:r>
              <a:rPr lang="en-US" altLang="zh-TW">
                <a:solidFill>
                  <a:srgbClr val="0000CC"/>
                </a:solidFill>
              </a:rPr>
              <a:t> (mod 1763) = 142 ≠ 1</a:t>
            </a:r>
          </a:p>
        </p:txBody>
      </p:sp>
      <p:sp>
        <p:nvSpPr>
          <p:cNvPr id="907277" name="Text Box 13"/>
          <p:cNvSpPr txBox="1">
            <a:spLocks noChangeArrowheads="1"/>
          </p:cNvSpPr>
          <p:nvPr/>
        </p:nvSpPr>
        <p:spPr bwMode="auto">
          <a:xfrm>
            <a:off x="336550" y="6248400"/>
            <a:ext cx="842645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it is composite by (the contrapositive of) Fermat’s little theorem.</a:t>
            </a:r>
          </a:p>
        </p:txBody>
      </p:sp>
    </p:spTree>
    <p:extLst>
      <p:ext uri="{BB962C8B-B14F-4D97-AF65-F5344CB8AC3E}">
        <p14:creationId xmlns:p14="http://schemas.microsoft.com/office/powerpoint/2010/main" val="22497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72" grpId="0" animBg="1"/>
      <p:bldP spid="907273" grpId="0" animBg="1"/>
      <p:bldP spid="907274" grpId="0"/>
      <p:bldP spid="907275" grpId="0"/>
      <p:bldP spid="907276" grpId="0"/>
      <p:bldP spid="90727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08294" name="Text Box 6"/>
          <p:cNvSpPr txBox="1">
            <a:spLocks noChangeArrowheads="1"/>
          </p:cNvSpPr>
          <p:nvPr/>
        </p:nvSpPr>
        <p:spPr bwMode="auto">
          <a:xfrm>
            <a:off x="1066800" y="2895600"/>
            <a:ext cx="667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Example</a:t>
            </a:r>
            <a:r>
              <a:rPr lang="en-US" altLang="zh-TW"/>
              <a:t>.  Show that </a:t>
            </a:r>
            <a:r>
              <a:rPr lang="en-US" altLang="zh-TW">
                <a:solidFill>
                  <a:srgbClr val="0000CC"/>
                </a:solidFill>
              </a:rPr>
              <a:t>1387</a:t>
            </a:r>
            <a:r>
              <a:rPr lang="en-US" altLang="zh-TW"/>
              <a:t> is composite (not a prime number).</a:t>
            </a:r>
          </a:p>
        </p:txBody>
      </p:sp>
      <p:sp>
        <p:nvSpPr>
          <p:cNvPr id="908295" name="Rectangle 7"/>
          <p:cNvSpPr>
            <a:spLocks noChangeArrowheads="1"/>
          </p:cNvSpPr>
          <p:nvPr/>
        </p:nvSpPr>
        <p:spPr bwMode="auto">
          <a:xfrm>
            <a:off x="1143000" y="3505200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a=2, n=1387</a:t>
            </a:r>
            <a:r>
              <a:rPr lang="en-US" altLang="zh-TW"/>
              <a:t>.</a:t>
            </a:r>
          </a:p>
        </p:txBody>
      </p:sp>
      <p:sp>
        <p:nvSpPr>
          <p:cNvPr id="908297" name="Rectangle 9"/>
          <p:cNvSpPr>
            <a:spLocks noChangeArrowheads="1"/>
          </p:cNvSpPr>
          <p:nvPr/>
        </p:nvSpPr>
        <p:spPr bwMode="auto">
          <a:xfrm>
            <a:off x="1143000" y="4114800"/>
            <a:ext cx="2289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1386</a:t>
            </a:r>
            <a:r>
              <a:rPr lang="en-US" altLang="zh-TW">
                <a:solidFill>
                  <a:srgbClr val="0000CC"/>
                </a:solidFill>
              </a:rPr>
              <a:t> (mod 1387) = 1</a:t>
            </a:r>
          </a:p>
        </p:txBody>
      </p:sp>
      <p:sp>
        <p:nvSpPr>
          <p:cNvPr id="908298" name="Text Box 10"/>
          <p:cNvSpPr txBox="1">
            <a:spLocks noChangeArrowheads="1"/>
          </p:cNvSpPr>
          <p:nvPr/>
        </p:nvSpPr>
        <p:spPr bwMode="auto">
          <a:xfrm>
            <a:off x="3870325" y="4052888"/>
            <a:ext cx="420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not tell whether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prime or not.</a:t>
            </a:r>
          </a:p>
        </p:txBody>
      </p:sp>
      <p:sp>
        <p:nvSpPr>
          <p:cNvPr id="908299" name="Text Box 11"/>
          <p:cNvSpPr txBox="1">
            <a:spLocks noChangeArrowheads="1"/>
          </p:cNvSpPr>
          <p:nvPr/>
        </p:nvSpPr>
        <p:spPr bwMode="auto">
          <a:xfrm>
            <a:off x="1143000" y="47244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Try </a:t>
            </a:r>
            <a:r>
              <a:rPr lang="en-US" altLang="zh-TW">
                <a:solidFill>
                  <a:srgbClr val="0000CC"/>
                </a:solidFill>
              </a:rPr>
              <a:t>a=3</a:t>
            </a:r>
          </a:p>
        </p:txBody>
      </p:sp>
      <p:sp>
        <p:nvSpPr>
          <p:cNvPr id="908301" name="Rectangle 13"/>
          <p:cNvSpPr>
            <a:spLocks noChangeArrowheads="1"/>
          </p:cNvSpPr>
          <p:nvPr/>
        </p:nvSpPr>
        <p:spPr bwMode="auto">
          <a:xfrm>
            <a:off x="1143000" y="5257800"/>
            <a:ext cx="3176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3</a:t>
            </a:r>
            <a:r>
              <a:rPr lang="en-US" altLang="zh-TW" baseline="30000">
                <a:solidFill>
                  <a:srgbClr val="0000CC"/>
                </a:solidFill>
              </a:rPr>
              <a:t>1386</a:t>
            </a:r>
            <a:r>
              <a:rPr lang="en-US" altLang="zh-TW">
                <a:solidFill>
                  <a:srgbClr val="0000CC"/>
                </a:solidFill>
              </a:rPr>
              <a:t> (mod 1387) = 1238 ≠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908302" name="Text Box 14"/>
          <p:cNvSpPr txBox="1">
            <a:spLocks noChangeArrowheads="1"/>
          </p:cNvSpPr>
          <p:nvPr/>
        </p:nvSpPr>
        <p:spPr bwMode="auto">
          <a:xfrm>
            <a:off x="4860925" y="5257800"/>
            <a:ext cx="292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shows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composite.</a:t>
            </a:r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>
            <a:off x="3505200" y="14478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4" grpId="0"/>
      <p:bldP spid="908295" grpId="0"/>
      <p:bldP spid="908297" grpId="0"/>
      <p:bldP spid="908298" grpId="0"/>
      <p:bldP spid="908299" grpId="0"/>
      <p:bldP spid="908301" grpId="0"/>
      <p:bldP spid="9083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2550" y="2743200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Proof.</a:t>
            </a:r>
          </a:p>
        </p:txBody>
      </p:sp>
      <p:sp>
        <p:nvSpPr>
          <p:cNvPr id="858119" name="Text Box 7"/>
          <p:cNvSpPr txBox="1">
            <a:spLocks noChangeArrowheads="1"/>
          </p:cNvSpPr>
          <p:nvPr/>
        </p:nvSpPr>
        <p:spPr bwMode="auto">
          <a:xfrm>
            <a:off x="917575" y="2887663"/>
            <a:ext cx="8074025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a prime, every number from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p-1</a:t>
            </a:r>
            <a:r>
              <a:rPr lang="en-US" altLang="zh-TW"/>
              <a:t> has a multiplicative inverse.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By the Lemma, every number </a:t>
            </a:r>
            <a:r>
              <a:rPr lang="en-US" altLang="zh-TW">
                <a:solidFill>
                  <a:srgbClr val="0000CC"/>
                </a:solidFill>
              </a:rPr>
              <a:t>2 &lt;= k &lt;= p-2</a:t>
            </a:r>
            <a:r>
              <a:rPr lang="en-US" altLang="zh-TW"/>
              <a:t> has an inverse </a:t>
            </a:r>
            <a:r>
              <a:rPr lang="en-US" altLang="zh-TW">
                <a:solidFill>
                  <a:srgbClr val="0000CC"/>
                </a:solidFill>
              </a:rPr>
              <a:t>k’</a:t>
            </a:r>
            <a:r>
              <a:rPr lang="en-US" altLang="zh-TW"/>
              <a:t> with </a:t>
            </a:r>
            <a:r>
              <a:rPr lang="en-US" altLang="zh-TW">
                <a:solidFill>
                  <a:srgbClr val="0000CC"/>
                </a:solidFill>
              </a:rPr>
              <a:t>k≠k’.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Since p is odd, the numbers from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p-2</a:t>
            </a:r>
            <a:r>
              <a:rPr lang="en-US" altLang="zh-TW"/>
              <a:t> can be grouped into pairs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(a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,b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),(a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,b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),…,(a</a:t>
            </a:r>
            <a:r>
              <a:rPr lang="en-US" altLang="zh-TW" baseline="-25000">
                <a:solidFill>
                  <a:srgbClr val="0000CC"/>
                </a:solidFill>
              </a:rPr>
              <a:t>(p-3)/2</a:t>
            </a:r>
            <a:r>
              <a:rPr lang="en-US" altLang="zh-TW">
                <a:solidFill>
                  <a:srgbClr val="0000CC"/>
                </a:solidFill>
              </a:rPr>
              <a:t>,b</a:t>
            </a:r>
            <a:r>
              <a:rPr lang="en-US" altLang="zh-TW" baseline="-25000">
                <a:solidFill>
                  <a:srgbClr val="0000CC"/>
                </a:solidFill>
              </a:rPr>
              <a:t>(p-3)/2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 (mod p)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/>
              <a:t>Therefore,    </a:t>
            </a:r>
            <a:r>
              <a:rPr lang="en-US" altLang="zh-TW">
                <a:solidFill>
                  <a:srgbClr val="0000CC"/>
                </a:solidFill>
              </a:rPr>
              <a:t>(p-1)!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(p-1)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·2·3·····(p-3)·(p-2)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		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(p-1)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·(a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)·(a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)·····(a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(p-3)/2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(p-3)/2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		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·(-1)·(1)·(1)·····(1)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		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-1 (mod p)</a:t>
            </a:r>
          </a:p>
        </p:txBody>
      </p:sp>
    </p:spTree>
    <p:extLst>
      <p:ext uri="{BB962C8B-B14F-4D97-AF65-F5344CB8AC3E}">
        <p14:creationId xmlns:p14="http://schemas.microsoft.com/office/powerpoint/2010/main" val="4055668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16491" name="Text Box 11"/>
          <p:cNvSpPr txBox="1">
            <a:spLocks noChangeArrowheads="1"/>
          </p:cNvSpPr>
          <p:nvPr/>
        </p:nvSpPr>
        <p:spPr bwMode="auto">
          <a:xfrm>
            <a:off x="1143000" y="2819400"/>
            <a:ext cx="17351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“Fermat” test</a:t>
            </a:r>
          </a:p>
        </p:txBody>
      </p:sp>
      <p:sp>
        <p:nvSpPr>
          <p:cNvPr id="916492" name="Text Box 12"/>
          <p:cNvSpPr txBox="1">
            <a:spLocks noChangeArrowheads="1"/>
          </p:cNvSpPr>
          <p:nvPr/>
        </p:nvSpPr>
        <p:spPr bwMode="auto">
          <a:xfrm>
            <a:off x="3124200" y="2819400"/>
            <a:ext cx="5162550" cy="2439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choose </a:t>
            </a:r>
            <a:r>
              <a:rPr lang="en-US" altLang="zh-TW">
                <a:solidFill>
                  <a:srgbClr val="0000CC"/>
                </a:solidFill>
              </a:rPr>
              <a:t>a &lt; 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Compute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≠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conclude that</a:t>
            </a:r>
            <a:r>
              <a:rPr lang="en-US" altLang="zh-TW">
                <a:solidFill>
                  <a:srgbClr val="0000CC"/>
                </a:solidFill>
              </a:rPr>
              <a:t> n </a:t>
            </a:r>
            <a:r>
              <a:rPr lang="en-US" altLang="zh-TW">
                <a:solidFill>
                  <a:schemeClr val="tx2"/>
                </a:solidFill>
              </a:rPr>
              <a:t>is a composite number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try another</a:t>
            </a:r>
            <a:r>
              <a:rPr lang="en-US" altLang="zh-TW">
                <a:solidFill>
                  <a:srgbClr val="0000CC"/>
                </a:solidFill>
              </a:rPr>
              <a:t> a</a:t>
            </a:r>
          </a:p>
        </p:txBody>
      </p:sp>
      <p:sp>
        <p:nvSpPr>
          <p:cNvPr id="916494" name="Text Box 14"/>
          <p:cNvSpPr txBox="1">
            <a:spLocks noChangeArrowheads="1"/>
          </p:cNvSpPr>
          <p:nvPr/>
        </p:nvSpPr>
        <p:spPr bwMode="auto">
          <a:xfrm>
            <a:off x="1143000" y="5562600"/>
            <a:ext cx="52451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Each test takes about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depends on how many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that we need to try…</a:t>
            </a:r>
          </a:p>
        </p:txBody>
      </p:sp>
      <p:sp>
        <p:nvSpPr>
          <p:cNvPr id="41991" name="Line 15"/>
          <p:cNvSpPr>
            <a:spLocks noChangeShapeType="1"/>
          </p:cNvSpPr>
          <p:nvPr/>
        </p:nvSpPr>
        <p:spPr bwMode="auto">
          <a:xfrm>
            <a:off x="3505200" y="14478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91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17351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“Fermat” test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124200" y="2819400"/>
            <a:ext cx="5162550" cy="2439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n, choose a &lt; 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Compute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≠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conclude that</a:t>
            </a:r>
            <a:r>
              <a:rPr lang="en-US" altLang="zh-TW">
                <a:solidFill>
                  <a:srgbClr val="0000CC"/>
                </a:solidFill>
              </a:rPr>
              <a:t> n </a:t>
            </a:r>
            <a:r>
              <a:rPr lang="en-US" altLang="zh-TW">
                <a:solidFill>
                  <a:schemeClr val="tx2"/>
                </a:solidFill>
              </a:rPr>
              <a:t>is a composite number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try another</a:t>
            </a:r>
            <a:r>
              <a:rPr lang="en-US" altLang="zh-TW">
                <a:solidFill>
                  <a:srgbClr val="0000CC"/>
                </a:solidFill>
              </a:rPr>
              <a:t> a</a:t>
            </a:r>
          </a:p>
        </p:txBody>
      </p:sp>
      <p:sp>
        <p:nvSpPr>
          <p:cNvPr id="917510" name="Text Box 6"/>
          <p:cNvSpPr txBox="1">
            <a:spLocks noChangeArrowheads="1"/>
          </p:cNvSpPr>
          <p:nvPr/>
        </p:nvSpPr>
        <p:spPr bwMode="auto">
          <a:xfrm>
            <a:off x="1066800" y="5562600"/>
            <a:ext cx="70913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Unfortunately, there exists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which is composite,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for every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These are called </a:t>
            </a:r>
            <a:r>
              <a:rPr lang="en-US" altLang="zh-TW">
                <a:solidFill>
                  <a:srgbClr val="A50021"/>
                </a:solidFill>
              </a:rPr>
              <a:t>Carmichael numbers</a:t>
            </a:r>
            <a:r>
              <a:rPr lang="en-US" altLang="zh-TW"/>
              <a:t> (e.g. </a:t>
            </a:r>
            <a:r>
              <a:rPr lang="en-US" altLang="zh-TW">
                <a:solidFill>
                  <a:srgbClr val="0000CC"/>
                </a:solidFill>
              </a:rPr>
              <a:t>561, 1105, 1729</a:t>
            </a:r>
            <a:r>
              <a:rPr lang="en-US" altLang="zh-TW"/>
              <a:t>, etc…)</a:t>
            </a:r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3505200" y="14478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18535" name="Text Box 7"/>
          <p:cNvSpPr txBox="1">
            <a:spLocks noChangeArrowheads="1"/>
          </p:cNvSpPr>
          <p:nvPr/>
        </p:nvSpPr>
        <p:spPr bwMode="auto">
          <a:xfrm>
            <a:off x="914400" y="2209800"/>
            <a:ext cx="7362825" cy="788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Lemma.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prime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 </a:t>
            </a:r>
            <a:r>
              <a:rPr lang="en-US" altLang="en-US">
                <a:solidFill>
                  <a:schemeClr val="tx2"/>
                </a:solidFill>
              </a:rPr>
              <a:t>if and only if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or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918536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8001000" cy="788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918537" name="Line 9"/>
          <p:cNvSpPr>
            <a:spLocks noChangeShapeType="1"/>
          </p:cNvSpPr>
          <p:nvPr/>
        </p:nvSpPr>
        <p:spPr bwMode="auto">
          <a:xfrm>
            <a:off x="5638800" y="32004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8538" name="Line 10"/>
          <p:cNvSpPr>
            <a:spLocks noChangeShapeType="1"/>
          </p:cNvSpPr>
          <p:nvPr/>
        </p:nvSpPr>
        <p:spPr bwMode="auto">
          <a:xfrm>
            <a:off x="7467600" y="32004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1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8540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753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</a:t>
            </a:r>
            <a:r>
              <a:rPr lang="en-US" altLang="zh-TW">
                <a:solidFill>
                  <a:srgbClr val="0000CC"/>
                </a:solidFill>
              </a:rPr>
              <a:t> n=1387 </a:t>
            </a:r>
            <a:r>
              <a:rPr lang="en-US" altLang="zh-TW"/>
              <a:t>and</a:t>
            </a:r>
            <a:r>
              <a:rPr lang="en-US" altLang="zh-TW">
                <a:solidFill>
                  <a:srgbClr val="0000CC"/>
                </a:solidFill>
              </a:rPr>
              <a:t> a=2, </a:t>
            </a:r>
            <a:r>
              <a:rPr lang="en-US" altLang="zh-TW"/>
              <a:t>Fermat’s test fails because</a:t>
            </a:r>
            <a:r>
              <a:rPr lang="en-US" altLang="zh-TW">
                <a:solidFill>
                  <a:srgbClr val="0000CC"/>
                </a:solidFill>
              </a:rPr>
              <a:t> 2</a:t>
            </a:r>
            <a:r>
              <a:rPr lang="en-US" altLang="zh-TW" baseline="30000">
                <a:solidFill>
                  <a:srgbClr val="0000CC"/>
                </a:solidFill>
              </a:rPr>
              <a:t>1386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1 (mod 1387)</a:t>
            </a:r>
            <a:r>
              <a:rPr lang="en-US" altLang="zh-TW"/>
              <a:t>.</a:t>
            </a:r>
          </a:p>
        </p:txBody>
      </p:sp>
      <p:sp>
        <p:nvSpPr>
          <p:cNvPr id="918541" name="Text Box 13"/>
          <p:cNvSpPr txBox="1">
            <a:spLocks noChangeArrowheads="1"/>
          </p:cNvSpPr>
          <p:nvPr/>
        </p:nvSpPr>
        <p:spPr bwMode="auto">
          <a:xfrm>
            <a:off x="914400" y="4419600"/>
            <a:ext cx="1135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Example </a:t>
            </a:r>
          </a:p>
        </p:txBody>
      </p:sp>
      <p:sp>
        <p:nvSpPr>
          <p:cNvPr id="918542" name="AutoShape 14"/>
          <p:cNvSpPr>
            <a:spLocks/>
          </p:cNvSpPr>
          <p:nvPr/>
        </p:nvSpPr>
        <p:spPr bwMode="auto">
          <a:xfrm rot="-5400000">
            <a:off x="6248400" y="4572000"/>
            <a:ext cx="304800" cy="457200"/>
          </a:xfrm>
          <a:prstGeom prst="rightBrace">
            <a:avLst>
              <a:gd name="adj1" fmla="val 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8543" name="Text Box 15"/>
          <p:cNvSpPr txBox="1">
            <a:spLocks noChangeArrowheads="1"/>
          </p:cNvSpPr>
          <p:nvPr/>
        </p:nvSpPr>
        <p:spPr bwMode="auto">
          <a:xfrm>
            <a:off x="5394325" y="4384675"/>
            <a:ext cx="2487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it is </a:t>
            </a:r>
            <a:r>
              <a:rPr lang="en-US" altLang="zh-TW">
                <a:solidFill>
                  <a:srgbClr val="0000CC"/>
                </a:solidFill>
              </a:rPr>
              <a:t>(2</a:t>
            </a:r>
            <a:r>
              <a:rPr lang="en-US" altLang="zh-TW" baseline="30000">
                <a:solidFill>
                  <a:srgbClr val="0000CC"/>
                </a:solidFill>
              </a:rPr>
              <a:t>693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918544" name="Text Box 16"/>
          <p:cNvSpPr txBox="1">
            <a:spLocks noChangeArrowheads="1"/>
          </p:cNvSpPr>
          <p:nvPr/>
        </p:nvSpPr>
        <p:spPr bwMode="auto">
          <a:xfrm>
            <a:off x="914400" y="5562600"/>
            <a:ext cx="5129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However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693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512 (mod 1387)  1 (mod 1387)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918545" name="Line 17"/>
          <p:cNvSpPr>
            <a:spLocks noChangeShapeType="1"/>
          </p:cNvSpPr>
          <p:nvPr/>
        </p:nvSpPr>
        <p:spPr bwMode="auto">
          <a:xfrm>
            <a:off x="4419600" y="5500688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8546" name="Text Box 18"/>
          <p:cNvSpPr txBox="1">
            <a:spLocks noChangeArrowheads="1"/>
          </p:cNvSpPr>
          <p:nvPr/>
        </p:nvSpPr>
        <p:spPr bwMode="auto">
          <a:xfrm>
            <a:off x="914400" y="6248400"/>
            <a:ext cx="77136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</a:t>
            </a:r>
            <a:r>
              <a:rPr lang="en-US" altLang="zh-TW" b="1"/>
              <a:t>contrapositive 2</a:t>
            </a:r>
            <a:r>
              <a:rPr lang="en-US" altLang="zh-TW"/>
              <a:t>, we can conclude that </a:t>
            </a:r>
            <a:r>
              <a:rPr lang="en-US" altLang="zh-TW">
                <a:solidFill>
                  <a:srgbClr val="0000CC"/>
                </a:solidFill>
              </a:rPr>
              <a:t>1387</a:t>
            </a:r>
            <a:r>
              <a:rPr lang="en-US" altLang="zh-TW"/>
              <a:t> is a composite number.</a:t>
            </a:r>
          </a:p>
        </p:txBody>
      </p:sp>
    </p:spTree>
    <p:extLst>
      <p:ext uri="{BB962C8B-B14F-4D97-AF65-F5344CB8AC3E}">
        <p14:creationId xmlns:p14="http://schemas.microsoft.com/office/powerpoint/2010/main" val="4152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5" grpId="0" animBg="1"/>
      <p:bldP spid="918536" grpId="0" animBg="1"/>
      <p:bldP spid="918537" grpId="0" animBg="1"/>
      <p:bldP spid="918538" grpId="0" animBg="1"/>
      <p:bldP spid="918540" grpId="0"/>
      <p:bldP spid="918541" grpId="0"/>
      <p:bldP spid="918542" grpId="0" animBg="1"/>
      <p:bldP spid="918543" grpId="0"/>
      <p:bldP spid="918544" grpId="0"/>
      <p:bldP spid="918545" grpId="0" animBg="1"/>
      <p:bldP spid="918546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5059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5060" name="Line 8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5062" name="Line 10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11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>
            <a:off x="914400" y="3200400"/>
            <a:ext cx="25431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  <p:sp>
        <p:nvSpPr>
          <p:cNvPr id="910349" name="Text Box 13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910350" name="Text Box 14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910351" name="Text Box 15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910352" name="Text Box 16"/>
          <p:cNvSpPr txBox="1">
            <a:spLocks noChangeArrowheads="1"/>
          </p:cNvSpPr>
          <p:nvPr/>
        </p:nvSpPr>
        <p:spPr bwMode="auto">
          <a:xfrm>
            <a:off x="2286000" y="5029200"/>
            <a:ext cx="51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≠1</a:t>
            </a:r>
          </a:p>
        </p:txBody>
      </p:sp>
      <p:sp>
        <p:nvSpPr>
          <p:cNvPr id="910353" name="Line 17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54" name="Text Box 18"/>
          <p:cNvSpPr txBox="1">
            <a:spLocks noChangeArrowheads="1"/>
          </p:cNvSpPr>
          <p:nvPr/>
        </p:nvSpPr>
        <p:spPr bwMode="auto">
          <a:xfrm>
            <a:off x="838200" y="6019800"/>
            <a:ext cx="3538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Composite by </a:t>
            </a:r>
            <a:r>
              <a:rPr lang="en-US" altLang="zh-TW" b="1"/>
              <a:t>contrapositive 1.</a:t>
            </a:r>
          </a:p>
        </p:txBody>
      </p:sp>
      <p:sp>
        <p:nvSpPr>
          <p:cNvPr id="910355" name="Line 19"/>
          <p:cNvSpPr>
            <a:spLocks noChangeShapeType="1"/>
          </p:cNvSpPr>
          <p:nvPr/>
        </p:nvSpPr>
        <p:spPr bwMode="auto">
          <a:xfrm flipV="1">
            <a:off x="25146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5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48" grpId="0" animBg="1"/>
      <p:bldP spid="910349" grpId="0"/>
      <p:bldP spid="910350" grpId="0"/>
      <p:bldP spid="910351" grpId="0"/>
      <p:bldP spid="910352" grpId="0"/>
      <p:bldP spid="910353" grpId="0" animBg="1"/>
      <p:bldP spid="910354" grpId="0" animBg="1"/>
      <p:bldP spid="91035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921612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1613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14" name="Text Box 14"/>
          <p:cNvSpPr txBox="1">
            <a:spLocks noChangeArrowheads="1"/>
          </p:cNvSpPr>
          <p:nvPr/>
        </p:nvSpPr>
        <p:spPr bwMode="auto">
          <a:xfrm>
            <a:off x="2133600" y="6019800"/>
            <a:ext cx="34972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Composite by </a:t>
            </a:r>
            <a:r>
              <a:rPr lang="en-US" altLang="zh-TW" b="1"/>
              <a:t>contrapositive 2</a:t>
            </a:r>
            <a:r>
              <a:rPr lang="en-US" altLang="zh-TW"/>
              <a:t>.</a:t>
            </a:r>
          </a:p>
        </p:txBody>
      </p:sp>
      <p:sp>
        <p:nvSpPr>
          <p:cNvPr id="921615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16" name="Text Box 16"/>
          <p:cNvSpPr txBox="1">
            <a:spLocks noChangeArrowheads="1"/>
          </p:cNvSpPr>
          <p:nvPr/>
        </p:nvSpPr>
        <p:spPr bwMode="auto">
          <a:xfrm>
            <a:off x="3200400" y="5029200"/>
            <a:ext cx="1296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≠1 </a:t>
            </a:r>
            <a:r>
              <a:rPr lang="en-US" altLang="zh-TW"/>
              <a:t>&amp;</a:t>
            </a:r>
            <a:r>
              <a:rPr lang="en-US" altLang="zh-TW">
                <a:solidFill>
                  <a:srgbClr val="0000CC"/>
                </a:solidFill>
              </a:rPr>
              <a:t> ≠-1</a:t>
            </a:r>
            <a:r>
              <a:rPr lang="en-US" altLang="zh-TW"/>
              <a:t> </a:t>
            </a:r>
          </a:p>
        </p:txBody>
      </p:sp>
      <p:sp>
        <p:nvSpPr>
          <p:cNvPr id="921617" name="Line 17"/>
          <p:cNvSpPr>
            <a:spLocks noChangeShapeType="1"/>
          </p:cNvSpPr>
          <p:nvPr/>
        </p:nvSpPr>
        <p:spPr bwMode="auto">
          <a:xfrm flipV="1"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  <p:extLst>
      <p:ext uri="{BB962C8B-B14F-4D97-AF65-F5344CB8AC3E}">
        <p14:creationId xmlns:p14="http://schemas.microsoft.com/office/powerpoint/2010/main" val="63522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12" grpId="0"/>
      <p:bldP spid="921613" grpId="0" animBg="1"/>
      <p:bldP spid="921614" grpId="0" animBg="1"/>
      <p:bldP spid="921615" grpId="0" animBg="1"/>
      <p:bldP spid="921616" grpId="0"/>
      <p:bldP spid="92161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62" name="Text Box 14"/>
          <p:cNvSpPr txBox="1">
            <a:spLocks noChangeArrowheads="1"/>
          </p:cNvSpPr>
          <p:nvPr/>
        </p:nvSpPr>
        <p:spPr bwMode="auto">
          <a:xfrm>
            <a:off x="3556000" y="6019800"/>
            <a:ext cx="39179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Continue to go backward and check</a:t>
            </a:r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64" name="Line 16"/>
          <p:cNvSpPr>
            <a:spLocks noChangeShapeType="1"/>
          </p:cNvSpPr>
          <p:nvPr/>
        </p:nvSpPr>
        <p:spPr bwMode="auto">
          <a:xfrm flipV="1">
            <a:off x="52578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35052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  <p:extLst>
      <p:ext uri="{BB962C8B-B14F-4D97-AF65-F5344CB8AC3E}">
        <p14:creationId xmlns:p14="http://schemas.microsoft.com/office/powerpoint/2010/main" val="18093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62" grpId="0" animBg="1"/>
      <p:bldP spid="92366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8140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38" name="Text Box 14"/>
          <p:cNvSpPr txBox="1">
            <a:spLocks noChangeArrowheads="1"/>
          </p:cNvSpPr>
          <p:nvPr/>
        </p:nvSpPr>
        <p:spPr bwMode="auto">
          <a:xfrm>
            <a:off x="2743200" y="6019800"/>
            <a:ext cx="4968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End the test and say it is a “probable” prime.</a:t>
            </a:r>
          </a:p>
        </p:txBody>
      </p:sp>
      <p:sp>
        <p:nvSpPr>
          <p:cNvPr id="48142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41" name="Line 17"/>
          <p:cNvSpPr>
            <a:spLocks noChangeShapeType="1"/>
          </p:cNvSpPr>
          <p:nvPr/>
        </p:nvSpPr>
        <p:spPr bwMode="auto">
          <a:xfrm flipV="1">
            <a:off x="5257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Text Box 18"/>
          <p:cNvSpPr txBox="1">
            <a:spLocks noChangeArrowheads="1"/>
          </p:cNvSpPr>
          <p:nvPr/>
        </p:nvSpPr>
        <p:spPr bwMode="auto">
          <a:xfrm>
            <a:off x="35052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2648" name="Text Box 24"/>
          <p:cNvSpPr txBox="1">
            <a:spLocks noChangeArrowheads="1"/>
          </p:cNvSpPr>
          <p:nvPr/>
        </p:nvSpPr>
        <p:spPr bwMode="auto">
          <a:xfrm>
            <a:off x="5029200" y="5029200"/>
            <a:ext cx="498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=-1</a:t>
            </a:r>
          </a:p>
        </p:txBody>
      </p:sp>
      <p:sp>
        <p:nvSpPr>
          <p:cNvPr id="922649" name="Line 25"/>
          <p:cNvSpPr>
            <a:spLocks noChangeShapeType="1"/>
          </p:cNvSpPr>
          <p:nvPr/>
        </p:nvSpPr>
        <p:spPr bwMode="auto">
          <a:xfrm flipV="1">
            <a:off x="5257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Text Box 28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  <p:extLst>
      <p:ext uri="{BB962C8B-B14F-4D97-AF65-F5344CB8AC3E}">
        <p14:creationId xmlns:p14="http://schemas.microsoft.com/office/powerpoint/2010/main" val="269549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38" grpId="0" animBg="1"/>
      <p:bldP spid="922641" grpId="0" animBg="1"/>
      <p:bldP spid="922648" grpId="0"/>
      <p:bldP spid="922649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49163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9164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86" name="Text Box 14"/>
          <p:cNvSpPr txBox="1">
            <a:spLocks noChangeArrowheads="1"/>
          </p:cNvSpPr>
          <p:nvPr/>
        </p:nvSpPr>
        <p:spPr bwMode="auto">
          <a:xfrm>
            <a:off x="2743200" y="6019800"/>
            <a:ext cx="4968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End the test and say it is a “probable” prime.</a:t>
            </a:r>
          </a:p>
        </p:txBody>
      </p:sp>
      <p:sp>
        <p:nvSpPr>
          <p:cNvPr id="49166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7"/>
          <p:cNvSpPr txBox="1">
            <a:spLocks noChangeArrowheads="1"/>
          </p:cNvSpPr>
          <p:nvPr/>
        </p:nvSpPr>
        <p:spPr bwMode="auto">
          <a:xfrm>
            <a:off x="35052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4692" name="Text Box 20"/>
          <p:cNvSpPr txBox="1">
            <a:spLocks noChangeArrowheads="1"/>
          </p:cNvSpPr>
          <p:nvPr/>
        </p:nvSpPr>
        <p:spPr bwMode="auto">
          <a:xfrm>
            <a:off x="5006975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4693" name="Line 21"/>
          <p:cNvSpPr>
            <a:spLocks noChangeShapeType="1"/>
          </p:cNvSpPr>
          <p:nvPr/>
        </p:nvSpPr>
        <p:spPr bwMode="auto">
          <a:xfrm flipV="1">
            <a:off x="5235575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94" name="Line 22"/>
          <p:cNvSpPr>
            <a:spLocks noChangeShapeType="1"/>
          </p:cNvSpPr>
          <p:nvPr/>
        </p:nvSpPr>
        <p:spPr bwMode="auto">
          <a:xfrm flipV="1">
            <a:off x="6454775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95" name="Text Box 23"/>
          <p:cNvSpPr txBox="1">
            <a:spLocks noChangeArrowheads="1"/>
          </p:cNvSpPr>
          <p:nvPr/>
        </p:nvSpPr>
        <p:spPr bwMode="auto">
          <a:xfrm>
            <a:off x="6226175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4696" name="Line 24"/>
          <p:cNvSpPr>
            <a:spLocks noChangeShapeType="1"/>
          </p:cNvSpPr>
          <p:nvPr/>
        </p:nvSpPr>
        <p:spPr bwMode="auto">
          <a:xfrm flipV="1">
            <a:off x="7292975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97" name="Text Box 25"/>
          <p:cNvSpPr txBox="1">
            <a:spLocks noChangeArrowheads="1"/>
          </p:cNvSpPr>
          <p:nvPr/>
        </p:nvSpPr>
        <p:spPr bwMode="auto">
          <a:xfrm>
            <a:off x="7064375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  <p:extLst>
      <p:ext uri="{BB962C8B-B14F-4D97-AF65-F5344CB8AC3E}">
        <p14:creationId xmlns:p14="http://schemas.microsoft.com/office/powerpoint/2010/main" val="352521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86" grpId="0" animBg="1"/>
      <p:bldP spid="924692" grpId="0"/>
      <p:bldP spid="924693" grpId="0" animBg="1"/>
      <p:bldP spid="924694" grpId="0" animBg="1"/>
      <p:bldP spid="924695" grpId="0"/>
      <p:bldP spid="924696" grpId="0" animBg="1"/>
      <p:bldP spid="92469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925707" name="Text Box 11"/>
          <p:cNvSpPr txBox="1">
            <a:spLocks noChangeArrowheads="1"/>
          </p:cNvSpPr>
          <p:nvPr/>
        </p:nvSpPr>
        <p:spPr bwMode="auto">
          <a:xfrm>
            <a:off x="1143000" y="1676400"/>
            <a:ext cx="6408738" cy="49164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n’ = n-1 </a:t>
            </a:r>
            <a:r>
              <a:rPr lang="en-US" altLang="zh-TW"/>
              <a:t>(so </a:t>
            </a:r>
            <a:r>
              <a:rPr lang="en-US" altLang="zh-TW">
                <a:solidFill>
                  <a:srgbClr val="0000CC"/>
                </a:solidFill>
              </a:rPr>
              <a:t>n’</a:t>
            </a:r>
            <a:r>
              <a:rPr lang="en-US" altLang="zh-TW"/>
              <a:t> is an even number)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n’</a:t>
            </a:r>
            <a:r>
              <a:rPr lang="en-US" altLang="zh-TW">
                <a:solidFill>
                  <a:srgbClr val="0000CC"/>
                </a:solidFill>
              </a:rPr>
              <a:t> (mod n) ≠ 1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n’ := n’/2</a:t>
            </a:r>
            <a:r>
              <a:rPr lang="en-US" altLang="zh-TW"/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While </a:t>
            </a:r>
            <a:r>
              <a:rPr lang="en-US" altLang="zh-TW">
                <a:solidFill>
                  <a:srgbClr val="0000CC"/>
                </a:solidFill>
              </a:rPr>
              <a:t>n’</a:t>
            </a:r>
            <a:r>
              <a:rPr lang="en-US" altLang="zh-TW"/>
              <a:t> is an integer do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n’</a:t>
            </a:r>
            <a:r>
              <a:rPr lang="en-US" altLang="zh-TW">
                <a:solidFill>
                  <a:srgbClr val="0000CC"/>
                </a:solidFill>
              </a:rPr>
              <a:t> (mod n) = -1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then 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probable prime”.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n’</a:t>
            </a:r>
            <a:r>
              <a:rPr lang="en-US" altLang="zh-TW">
                <a:solidFill>
                  <a:srgbClr val="0000CC"/>
                </a:solidFill>
              </a:rPr>
              <a:t> (mod n) ≠ 1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then 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</a:t>
            </a:r>
            <a:r>
              <a:rPr lang="en-US" altLang="zh-TW">
                <a:solidFill>
                  <a:srgbClr val="0000CC"/>
                </a:solidFill>
              </a:rPr>
              <a:t>n’ := n’/2</a:t>
            </a:r>
            <a:r>
              <a:rPr lang="en-US" altLang="zh-TW"/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probable prime”.</a:t>
            </a:r>
          </a:p>
        </p:txBody>
      </p:sp>
      <p:sp>
        <p:nvSpPr>
          <p:cNvPr id="50180" name="Text Box 12"/>
          <p:cNvSpPr txBox="1">
            <a:spLocks noChangeArrowheads="1"/>
          </p:cNvSpPr>
          <p:nvPr/>
        </p:nvSpPr>
        <p:spPr bwMode="auto">
          <a:xfrm>
            <a:off x="1114425" y="1066800"/>
            <a:ext cx="25431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  <p:extLst>
      <p:ext uri="{BB962C8B-B14F-4D97-AF65-F5344CB8AC3E}">
        <p14:creationId xmlns:p14="http://schemas.microsoft.com/office/powerpoint/2010/main" val="351419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926723" name="Text Box 3"/>
          <p:cNvSpPr txBox="1">
            <a:spLocks noChangeArrowheads="1"/>
          </p:cNvSpPr>
          <p:nvPr/>
        </p:nvSpPr>
        <p:spPr bwMode="auto">
          <a:xfrm>
            <a:off x="762000" y="2895600"/>
            <a:ext cx="6483350" cy="788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Theorem:</a:t>
            </a:r>
            <a:r>
              <a:rPr lang="en-US" altLang="zh-TW"/>
              <a:t>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composite, for more than half of </a:t>
            </a:r>
            <a:r>
              <a:rPr lang="en-US" altLang="zh-TW">
                <a:solidFill>
                  <a:srgbClr val="0000CC"/>
                </a:solidFill>
              </a:rPr>
              <a:t>a &lt; n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the strong primality test will say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composite! </a:t>
            </a:r>
          </a:p>
        </p:txBody>
      </p:sp>
      <p:sp>
        <p:nvSpPr>
          <p:cNvPr id="926724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768508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 given a composite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if we pick a </a:t>
            </a:r>
            <a:r>
              <a:rPr lang="en-US" altLang="zh-TW">
                <a:solidFill>
                  <a:srgbClr val="A50021"/>
                </a:solidFill>
              </a:rPr>
              <a:t>random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strong primality test will be incorrect with probability </a:t>
            </a:r>
            <a:r>
              <a:rPr lang="en-US" altLang="zh-TW">
                <a:solidFill>
                  <a:srgbClr val="0000CC"/>
                </a:solidFill>
              </a:rPr>
              <a:t>&lt;= 1/2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Thus, if we repeat the procedure for </a:t>
            </a:r>
            <a:r>
              <a:rPr lang="en-US" altLang="zh-TW">
                <a:solidFill>
                  <a:srgbClr val="0000CC"/>
                </a:solidFill>
              </a:rPr>
              <a:t>10000</a:t>
            </a:r>
            <a:r>
              <a:rPr lang="en-US" altLang="zh-TW"/>
              <a:t> times,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probability that the strong primality test is still incorrect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is very small (e.g. much smaller than our computer will suddenly crash).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76993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a particular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, the strong primality test takes “about”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steps.</a:t>
            </a:r>
          </a:p>
        </p:txBody>
      </p:sp>
      <p:sp>
        <p:nvSpPr>
          <p:cNvPr id="926726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6919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But again, there exists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which is composite but pass the test…</a:t>
            </a:r>
          </a:p>
        </p:txBody>
      </p:sp>
      <p:sp>
        <p:nvSpPr>
          <p:cNvPr id="926727" name="Text Box 7"/>
          <p:cNvSpPr txBox="1">
            <a:spLocks noChangeArrowheads="1"/>
          </p:cNvSpPr>
          <p:nvPr/>
        </p:nvSpPr>
        <p:spPr bwMode="auto">
          <a:xfrm>
            <a:off x="781050" y="6172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is the most efficient method used in practice!</a:t>
            </a:r>
          </a:p>
        </p:txBody>
      </p:sp>
    </p:spTree>
    <p:extLst>
      <p:ext uri="{BB962C8B-B14F-4D97-AF65-F5344CB8AC3E}">
        <p14:creationId xmlns:p14="http://schemas.microsoft.com/office/powerpoint/2010/main" val="293731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animBg="1"/>
      <p:bldP spid="9267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Chinese Remainder Theorem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6324600"/>
            <a:ext cx="30480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latin typeface="Comic Sans MS" pitchFamily="66" charset="0"/>
              </a:rPr>
              <a:t>Dec 29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4572000" y="2362200"/>
            <a:ext cx="3657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4724400" y="1752600"/>
            <a:ext cx="3398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Picture from </a:t>
            </a:r>
          </a:p>
          <a:p>
            <a:pPr eaLnBrk="1" hangingPunct="1"/>
            <a:r>
              <a:rPr lang="en-US" altLang="zh-TW" sz="1000"/>
              <a:t>http://img5.epochtimes.com/i6/801180520191974.jpg</a:t>
            </a:r>
          </a:p>
        </p:txBody>
      </p:sp>
      <p:pic>
        <p:nvPicPr>
          <p:cNvPr id="2055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05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 Box 23"/>
          <p:cNvSpPr txBox="1">
            <a:spLocks noChangeArrowheads="1"/>
          </p:cNvSpPr>
          <p:nvPr/>
        </p:nvSpPr>
        <p:spPr bwMode="auto">
          <a:xfrm>
            <a:off x="1600200" y="25908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2061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3505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3048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2590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5257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4800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0" name="Text Box 33"/>
          <p:cNvSpPr txBox="1">
            <a:spLocks noChangeArrowheads="1"/>
          </p:cNvSpPr>
          <p:nvPr/>
        </p:nvSpPr>
        <p:spPr bwMode="auto">
          <a:xfrm>
            <a:off x="1576388" y="43434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2071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5257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4800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00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5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874963" y="4572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Generating Public Key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0" y="1447800"/>
            <a:ext cx="4592638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143000" y="1371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749" name="Text Box 5"/>
          <p:cNvSpPr txBox="1">
            <a:spLocks noChangeArrowheads="1"/>
          </p:cNvSpPr>
          <p:nvPr/>
        </p:nvSpPr>
        <p:spPr bwMode="auto">
          <a:xfrm>
            <a:off x="1941513" y="4881563"/>
            <a:ext cx="52974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choose large prime numbers efficiently?</a:t>
            </a:r>
          </a:p>
        </p:txBody>
      </p:sp>
      <p:sp>
        <p:nvSpPr>
          <p:cNvPr id="927751" name="Text Box 7"/>
          <p:cNvSpPr txBox="1">
            <a:spLocks noChangeArrowheads="1"/>
          </p:cNvSpPr>
          <p:nvPr/>
        </p:nvSpPr>
        <p:spPr bwMode="auto">
          <a:xfrm>
            <a:off x="304800" y="4267200"/>
            <a:ext cx="8612188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Prime number theorem</a:t>
            </a:r>
            <a:r>
              <a:rPr lang="en-US" altLang="zh-TW"/>
              <a:t>: From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there are roughly </a:t>
            </a:r>
            <a:r>
              <a:rPr lang="en-US" altLang="zh-TW">
                <a:solidFill>
                  <a:srgbClr val="0000CC"/>
                </a:solidFill>
              </a:rPr>
              <a:t>n/log(n)</a:t>
            </a:r>
            <a:r>
              <a:rPr lang="en-US" altLang="zh-TW"/>
              <a:t> prime numbers.</a:t>
            </a:r>
          </a:p>
        </p:txBody>
      </p:sp>
      <p:sp>
        <p:nvSpPr>
          <p:cNvPr id="927752" name="Text Box 8"/>
          <p:cNvSpPr txBox="1">
            <a:spLocks noChangeArrowheads="1"/>
          </p:cNvSpPr>
          <p:nvPr/>
        </p:nvSpPr>
        <p:spPr bwMode="auto">
          <a:xfrm>
            <a:off x="1981200" y="5486400"/>
            <a:ext cx="4808538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 random large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do the (randomized) strong primality tests,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until we find a prime!</a:t>
            </a:r>
          </a:p>
        </p:txBody>
      </p:sp>
      <p:sp>
        <p:nvSpPr>
          <p:cNvPr id="52232" name="AutoShape 9"/>
          <p:cNvSpPr>
            <a:spLocks noChangeArrowheads="1"/>
          </p:cNvSpPr>
          <p:nvPr/>
        </p:nvSpPr>
        <p:spPr bwMode="auto">
          <a:xfrm>
            <a:off x="1905000" y="2286000"/>
            <a:ext cx="228600" cy="3333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304800" y="2286000"/>
            <a:ext cx="1455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 idea</a:t>
            </a:r>
          </a:p>
        </p:txBody>
      </p:sp>
    </p:spTree>
    <p:extLst>
      <p:ext uri="{BB962C8B-B14F-4D97-AF65-F5344CB8AC3E}">
        <p14:creationId xmlns:p14="http://schemas.microsoft.com/office/powerpoint/2010/main" val="355555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9" grpId="0" animBg="1"/>
      <p:bldP spid="927751" grpId="0" animBg="1"/>
      <p:bldP spid="927752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Remarks</a:t>
            </a:r>
          </a:p>
        </p:txBody>
      </p:sp>
      <p:sp>
        <p:nvSpPr>
          <p:cNvPr id="929795" name="Text Box 3"/>
          <p:cNvSpPr txBox="1">
            <a:spLocks noChangeArrowheads="1"/>
          </p:cNvSpPr>
          <p:nvPr/>
        </p:nvSpPr>
        <p:spPr bwMode="auto">
          <a:xfrm>
            <a:off x="76200" y="1447800"/>
            <a:ext cx="8990013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We have derived everything from basic principle.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 is one of the most important achievements in compute science.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(The researchers won the Turing award for their contribution.)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Number theory is also very useful in coding theory (e.g. compression).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Mathematics is very important in 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5325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6"/>
          <p:cNvSpPr txBox="1">
            <a:spLocks noChangeArrowheads="1"/>
          </p:cNvSpPr>
          <p:nvPr/>
        </p:nvSpPr>
        <p:spPr bwMode="auto">
          <a:xfrm>
            <a:off x="3429000" y="457200"/>
            <a:ext cx="229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Remarks</a:t>
            </a:r>
          </a:p>
        </p:txBody>
      </p:sp>
      <p:sp>
        <p:nvSpPr>
          <p:cNvPr id="54275" name="Text Box 7"/>
          <p:cNvSpPr txBox="1">
            <a:spLocks noChangeArrowheads="1"/>
          </p:cNvSpPr>
          <p:nvPr/>
        </p:nvSpPr>
        <p:spPr bwMode="auto">
          <a:xfrm>
            <a:off x="936625" y="1295400"/>
            <a:ext cx="6483350" cy="788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Theorem:</a:t>
            </a:r>
            <a:r>
              <a:rPr lang="en-US" altLang="zh-TW"/>
              <a:t>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composite, for more than half of </a:t>
            </a:r>
            <a:r>
              <a:rPr lang="en-US" altLang="zh-TW">
                <a:solidFill>
                  <a:srgbClr val="0000CC"/>
                </a:solidFill>
              </a:rPr>
              <a:t>a &lt; n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the strong primality test will say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composite! </a:t>
            </a:r>
          </a:p>
        </p:txBody>
      </p:sp>
      <p:sp>
        <p:nvSpPr>
          <p:cNvPr id="905224" name="Text Box 8"/>
          <p:cNvSpPr txBox="1">
            <a:spLocks noChangeArrowheads="1"/>
          </p:cNvSpPr>
          <p:nvPr/>
        </p:nvSpPr>
        <p:spPr bwMode="auto">
          <a:xfrm>
            <a:off x="914400" y="2438400"/>
            <a:ext cx="71913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proof uses Chinese Remainder theorem and some elementary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number theory.  (Introduction to Algorithms, MIT press)</a:t>
            </a:r>
          </a:p>
        </p:txBody>
      </p:sp>
      <p:sp>
        <p:nvSpPr>
          <p:cNvPr id="905225" name="Text Box 9"/>
          <p:cNvSpPr txBox="1">
            <a:spLocks noChangeArrowheads="1"/>
          </p:cNvSpPr>
          <p:nvPr/>
        </p:nvSpPr>
        <p:spPr bwMode="auto">
          <a:xfrm>
            <a:off x="990600" y="4267200"/>
            <a:ext cx="593566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Theroem </a:t>
            </a:r>
            <a:r>
              <a:rPr lang="en-US" altLang="zh-TW"/>
              <a:t>(Primes is in P, 2004)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an efficient and </a:t>
            </a:r>
            <a:r>
              <a:rPr lang="en-US" altLang="zh-TW">
                <a:solidFill>
                  <a:srgbClr val="A50021"/>
                </a:solidFill>
              </a:rPr>
              <a:t>deterministic</a:t>
            </a:r>
            <a:r>
              <a:rPr lang="en-US" altLang="zh-TW"/>
              <a:t> primality test.</a:t>
            </a:r>
          </a:p>
        </p:txBody>
      </p:sp>
      <p:sp>
        <p:nvSpPr>
          <p:cNvPr id="905226" name="Text Box 10"/>
          <p:cNvSpPr txBox="1">
            <a:spLocks noChangeArrowheads="1"/>
          </p:cNvSpPr>
          <p:nvPr/>
        </p:nvSpPr>
        <p:spPr bwMode="auto">
          <a:xfrm>
            <a:off x="1019175" y="3509963"/>
            <a:ext cx="61531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Conjecture</a:t>
            </a:r>
            <a:r>
              <a:rPr lang="en-US" altLang="zh-TW"/>
              <a:t>: It is enough to try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to up to roughly </a:t>
            </a:r>
            <a:r>
              <a:rPr lang="en-US" altLang="zh-TW">
                <a:solidFill>
                  <a:srgbClr val="0000CC"/>
                </a:solidFill>
              </a:rPr>
              <a:t>log(n).</a:t>
            </a:r>
          </a:p>
        </p:txBody>
      </p:sp>
      <p:sp>
        <p:nvSpPr>
          <p:cNvPr id="905227" name="Text Box 11"/>
          <p:cNvSpPr txBox="1">
            <a:spLocks noChangeArrowheads="1"/>
          </p:cNvSpPr>
          <p:nvPr/>
        </p:nvSpPr>
        <p:spPr bwMode="auto">
          <a:xfrm>
            <a:off x="990600" y="5334000"/>
            <a:ext cx="745172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Major Open Problem: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Is there an efficient algorithm to compute the prime factorization?</a:t>
            </a:r>
          </a:p>
        </p:txBody>
      </p:sp>
    </p:spTree>
    <p:extLst>
      <p:ext uri="{BB962C8B-B14F-4D97-AF65-F5344CB8AC3E}">
        <p14:creationId xmlns:p14="http://schemas.microsoft.com/office/powerpoint/2010/main" val="396289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4" grpId="0"/>
      <p:bldP spid="905225" grpId="0" animBg="1"/>
      <p:bldP spid="905226" grpId="0" animBg="1"/>
      <p:bldP spid="9052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12560</TotalTime>
  <Words>7216</Words>
  <Application>Microsoft Office PowerPoint</Application>
  <PresentationFormat>On-screen Show (4:3)</PresentationFormat>
  <Paragraphs>1238</Paragraphs>
  <Slides>92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Chinese Remainder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Cryptography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271</cp:revision>
  <dcterms:created xsi:type="dcterms:W3CDTF">2007-08-29T04:27:34Z</dcterms:created>
  <dcterms:modified xsi:type="dcterms:W3CDTF">2016-09-15T10:09:56Z</dcterms:modified>
</cp:coreProperties>
</file>