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65" r:id="rId2"/>
    <p:sldId id="335" r:id="rId3"/>
    <p:sldId id="345" r:id="rId4"/>
    <p:sldId id="346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36" r:id="rId13"/>
    <p:sldId id="337" r:id="rId14"/>
    <p:sldId id="358" r:id="rId15"/>
    <p:sldId id="359" r:id="rId16"/>
    <p:sldId id="344" r:id="rId17"/>
    <p:sldId id="342" r:id="rId18"/>
    <p:sldId id="340" r:id="rId19"/>
    <p:sldId id="366" r:id="rId20"/>
    <p:sldId id="367" r:id="rId21"/>
    <p:sldId id="369" r:id="rId22"/>
    <p:sldId id="370" r:id="rId23"/>
  </p:sldIdLst>
  <p:sldSz cx="9144000" cy="6858000" type="screen4x3"/>
  <p:notesSz cx="6858000" cy="9144000"/>
  <p:custDataLst>
    <p:tags r:id="rId25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FF99"/>
    <a:srgbClr val="CCECFF"/>
    <a:srgbClr val="FFFFCC"/>
    <a:srgbClr val="A50021"/>
    <a:srgbClr val="FFCCFF"/>
    <a:srgbClr val="0080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 showGuides="1">
      <p:cViewPr varScale="1">
        <p:scale>
          <a:sx n="90" d="100"/>
          <a:sy n="90" d="100"/>
        </p:scale>
        <p:origin x="-12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D5248EA-4854-4AAF-B286-2227F690D9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494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CAFD4-E6C4-4807-9843-C9E46F72978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753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BC5C9-F155-4F95-9608-02417E7ED99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346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C6448-A2A5-4885-B77F-39B41731D2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642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261CC-9C32-4F86-ADC0-2852C43BC23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730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FAEC8-C172-4BFB-9AEC-BC521D41287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97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114F8-B46E-47F5-B48B-28A80E4C4C1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358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9DA76-DF0B-4618-B758-6D33A78E3B4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540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E1AB9-30DD-4AE2-8083-DE1046BE72C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086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A40B2-5603-4B73-8E6E-5B1E2C7C3E3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6601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277CE-CBDD-4470-8C57-7AB9636754B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76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BDCB3-B480-4095-9530-33A232E709D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135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7EEADDF-591E-475E-B570-8A41ACFEAC7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antor's_diagonal_argument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467100" y="457200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Inverse Sets</a:t>
            </a:r>
          </a:p>
        </p:txBody>
      </p:sp>
      <p:cxnSp>
        <p:nvCxnSpPr>
          <p:cNvPr id="12291" name="AutoShape 3"/>
          <p:cNvCxnSpPr>
            <a:cxnSpLocks noChangeShapeType="1"/>
          </p:cNvCxnSpPr>
          <p:nvPr/>
        </p:nvCxnSpPr>
        <p:spPr bwMode="auto">
          <a:xfrm>
            <a:off x="2076450" y="1962150"/>
            <a:ext cx="4826000" cy="898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2" name="AutoShape 4"/>
          <p:cNvCxnSpPr>
            <a:cxnSpLocks noChangeShapeType="1"/>
            <a:stCxn id="12309" idx="6"/>
          </p:cNvCxnSpPr>
          <p:nvPr/>
        </p:nvCxnSpPr>
        <p:spPr bwMode="auto">
          <a:xfrm>
            <a:off x="2093913" y="2754313"/>
            <a:ext cx="4810125" cy="920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3" name="AutoShape 5"/>
          <p:cNvCxnSpPr>
            <a:cxnSpLocks noChangeShapeType="1"/>
          </p:cNvCxnSpPr>
          <p:nvPr/>
        </p:nvCxnSpPr>
        <p:spPr bwMode="auto">
          <a:xfrm>
            <a:off x="2076450" y="3049588"/>
            <a:ext cx="4826000" cy="898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4" name="AutoShape 6"/>
          <p:cNvCxnSpPr>
            <a:cxnSpLocks noChangeShapeType="1"/>
          </p:cNvCxnSpPr>
          <p:nvPr/>
        </p:nvCxnSpPr>
        <p:spPr bwMode="auto">
          <a:xfrm>
            <a:off x="2076450" y="3641725"/>
            <a:ext cx="4826000" cy="898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5" name="AutoShape 7"/>
          <p:cNvCxnSpPr>
            <a:cxnSpLocks noChangeShapeType="1"/>
          </p:cNvCxnSpPr>
          <p:nvPr/>
        </p:nvCxnSpPr>
        <p:spPr bwMode="auto">
          <a:xfrm flipV="1">
            <a:off x="2076450" y="3324225"/>
            <a:ext cx="4640263" cy="7937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997075" y="1909763"/>
            <a:ext cx="144463" cy="125412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7" name="Oval 10"/>
          <p:cNvSpPr>
            <a:spLocks noChangeArrowheads="1"/>
          </p:cNvSpPr>
          <p:nvPr/>
        </p:nvSpPr>
        <p:spPr bwMode="auto">
          <a:xfrm>
            <a:off x="2032000" y="3049588"/>
            <a:ext cx="142875" cy="127000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8" name="Oval 11"/>
          <p:cNvSpPr>
            <a:spLocks noChangeArrowheads="1"/>
          </p:cNvSpPr>
          <p:nvPr/>
        </p:nvSpPr>
        <p:spPr bwMode="auto">
          <a:xfrm>
            <a:off x="1997075" y="3600450"/>
            <a:ext cx="144463" cy="125413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9" name="Oval 12"/>
          <p:cNvSpPr>
            <a:spLocks noChangeArrowheads="1"/>
          </p:cNvSpPr>
          <p:nvPr/>
        </p:nvSpPr>
        <p:spPr bwMode="auto">
          <a:xfrm>
            <a:off x="2009775" y="4075113"/>
            <a:ext cx="142875" cy="127000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0" name="Oval 13"/>
          <p:cNvSpPr>
            <a:spLocks noChangeArrowheads="1"/>
          </p:cNvSpPr>
          <p:nvPr/>
        </p:nvSpPr>
        <p:spPr bwMode="auto">
          <a:xfrm>
            <a:off x="1524000" y="1447800"/>
            <a:ext cx="995363" cy="3211513"/>
          </a:xfrm>
          <a:prstGeom prst="ellipse">
            <a:avLst/>
          </a:prstGeom>
          <a:solidFill>
            <a:srgbClr val="00CC99">
              <a:alpha val="23137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en-US" altLang="en-US" sz="2400">
              <a:latin typeface="Times New Roman" pitchFamily="18" charset="0"/>
            </a:endParaRPr>
          </a:p>
        </p:txBody>
      </p:sp>
      <p:sp>
        <p:nvSpPr>
          <p:cNvPr id="12301" name="Oval 14"/>
          <p:cNvSpPr>
            <a:spLocks noChangeArrowheads="1"/>
          </p:cNvSpPr>
          <p:nvPr/>
        </p:nvSpPr>
        <p:spPr bwMode="auto">
          <a:xfrm>
            <a:off x="6719888" y="3271838"/>
            <a:ext cx="142875" cy="1270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2" name="Oval 15"/>
          <p:cNvSpPr>
            <a:spLocks noChangeArrowheads="1"/>
          </p:cNvSpPr>
          <p:nvPr/>
        </p:nvSpPr>
        <p:spPr bwMode="auto">
          <a:xfrm>
            <a:off x="6892925" y="2786063"/>
            <a:ext cx="144463" cy="1270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Oval 16"/>
          <p:cNvSpPr>
            <a:spLocks noChangeArrowheads="1"/>
          </p:cNvSpPr>
          <p:nvPr/>
        </p:nvSpPr>
        <p:spPr bwMode="auto">
          <a:xfrm>
            <a:off x="6338888" y="1370013"/>
            <a:ext cx="1179512" cy="3444875"/>
          </a:xfrm>
          <a:prstGeom prst="ellipse">
            <a:avLst/>
          </a:prstGeom>
          <a:solidFill>
            <a:srgbClr val="FF3300">
              <a:alpha val="32156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4" name="Oval 17"/>
          <p:cNvSpPr>
            <a:spLocks noChangeArrowheads="1"/>
          </p:cNvSpPr>
          <p:nvPr/>
        </p:nvSpPr>
        <p:spPr bwMode="auto">
          <a:xfrm>
            <a:off x="6916738" y="3884613"/>
            <a:ext cx="142875" cy="1270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5" name="Oval 18"/>
          <p:cNvSpPr>
            <a:spLocks noChangeArrowheads="1"/>
          </p:cNvSpPr>
          <p:nvPr/>
        </p:nvSpPr>
        <p:spPr bwMode="auto">
          <a:xfrm>
            <a:off x="6905625" y="4487863"/>
            <a:ext cx="142875" cy="1270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860425" y="2381250"/>
            <a:ext cx="696913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zh-TW" sz="6600" i="1">
                <a:solidFill>
                  <a:srgbClr val="008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7608888" y="2433638"/>
            <a:ext cx="696912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zh-TW" sz="6600" i="1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2308" name="Oval 21"/>
          <p:cNvSpPr>
            <a:spLocks noChangeArrowheads="1"/>
          </p:cNvSpPr>
          <p:nvPr/>
        </p:nvSpPr>
        <p:spPr bwMode="auto">
          <a:xfrm>
            <a:off x="1997075" y="1909763"/>
            <a:ext cx="144463" cy="125412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9" name="Oval 22"/>
          <p:cNvSpPr>
            <a:spLocks noChangeArrowheads="1"/>
          </p:cNvSpPr>
          <p:nvPr/>
        </p:nvSpPr>
        <p:spPr bwMode="auto">
          <a:xfrm>
            <a:off x="1951038" y="2690813"/>
            <a:ext cx="142875" cy="127000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0" name="Text Box 32"/>
          <p:cNvSpPr txBox="1">
            <a:spLocks noChangeArrowheads="1"/>
          </p:cNvSpPr>
          <p:nvPr/>
        </p:nvSpPr>
        <p:spPr bwMode="auto">
          <a:xfrm>
            <a:off x="619125" y="5029200"/>
            <a:ext cx="7839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Given an element y in B, the </a:t>
            </a:r>
            <a:r>
              <a:rPr lang="en-US" altLang="zh-TW">
                <a:solidFill>
                  <a:schemeClr val="accent2"/>
                </a:solidFill>
              </a:rPr>
              <a:t>inverse set</a:t>
            </a:r>
            <a:r>
              <a:rPr lang="en-US" altLang="zh-TW"/>
              <a:t> of y := f</a:t>
            </a:r>
            <a:r>
              <a:rPr lang="en-US" altLang="zh-TW" baseline="30000"/>
              <a:t>-1</a:t>
            </a:r>
            <a:r>
              <a:rPr lang="en-US" altLang="zh-TW"/>
              <a:t>(y) = {x in A | f(x) = y}.</a:t>
            </a:r>
          </a:p>
        </p:txBody>
      </p:sp>
      <p:sp>
        <p:nvSpPr>
          <p:cNvPr id="12311" name="Oval 33"/>
          <p:cNvSpPr>
            <a:spLocks noChangeArrowheads="1"/>
          </p:cNvSpPr>
          <p:nvPr/>
        </p:nvSpPr>
        <p:spPr bwMode="auto">
          <a:xfrm>
            <a:off x="6781800" y="2514600"/>
            <a:ext cx="381000" cy="6096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2" name="Oval 34"/>
          <p:cNvSpPr>
            <a:spLocks noChangeArrowheads="1"/>
          </p:cNvSpPr>
          <p:nvPr/>
        </p:nvSpPr>
        <p:spPr bwMode="auto">
          <a:xfrm>
            <a:off x="1828800" y="1676400"/>
            <a:ext cx="457200" cy="12954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35000" y="5421313"/>
            <a:ext cx="614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In words, this is the set of inputs that are mapped to y.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36588" y="5867400"/>
            <a:ext cx="54594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More generally, for a subset Y of B,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the </a:t>
            </a:r>
            <a:r>
              <a:rPr lang="en-US" altLang="zh-TW">
                <a:solidFill>
                  <a:schemeClr val="accent2"/>
                </a:solidFill>
              </a:rPr>
              <a:t>inverse set</a:t>
            </a:r>
            <a:r>
              <a:rPr lang="en-US" altLang="zh-TW"/>
              <a:t> </a:t>
            </a:r>
            <a:r>
              <a:rPr lang="en-US" altLang="en-US"/>
              <a:t>of Y := </a:t>
            </a:r>
            <a:r>
              <a:rPr lang="en-US" altLang="zh-TW"/>
              <a:t>f</a:t>
            </a:r>
            <a:r>
              <a:rPr lang="en-US" altLang="zh-TW" baseline="30000"/>
              <a:t>-1</a:t>
            </a:r>
            <a:r>
              <a:rPr lang="en-US" altLang="zh-TW"/>
              <a:t>(Y) = {x in A | f(x) in Y}.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69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ext Box 2"/>
          <p:cNvSpPr txBox="1">
            <a:spLocks noChangeArrowheads="1"/>
          </p:cNvSpPr>
          <p:nvPr/>
        </p:nvSpPr>
        <p:spPr bwMode="auto">
          <a:xfrm>
            <a:off x="3092450" y="457200"/>
            <a:ext cx="39324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 dirty="0" err="1" smtClean="0">
                <a:solidFill>
                  <a:srgbClr val="003366"/>
                </a:solidFill>
              </a:rPr>
              <a:t>Diagonalization</a:t>
            </a:r>
            <a:r>
              <a:rPr lang="en-US" altLang="zh-TW" sz="2400" b="1" dirty="0" smtClean="0">
                <a:solidFill>
                  <a:srgbClr val="003366"/>
                </a:solidFill>
              </a:rPr>
              <a:t> </a:t>
            </a:r>
            <a:r>
              <a:rPr lang="en-US" altLang="zh-TW" sz="2400" b="1" dirty="0">
                <a:solidFill>
                  <a:srgbClr val="003366"/>
                </a:solidFill>
              </a:rPr>
              <a:t>Argument</a:t>
            </a:r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1752600" y="2390775"/>
            <a:ext cx="5621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argument is called Cantor’s diagonal argument.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1447800" y="2833688"/>
            <a:ext cx="6332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hlinkClick r:id="rId2"/>
              </a:rPr>
              <a:t>http://en.wikipedia.org/wiki/Cantor's_diagonal_argument</a:t>
            </a:r>
            <a:endParaRPr lang="en-US" altLang="zh-TW"/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1582738" y="1462088"/>
            <a:ext cx="5961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Similarly,  power sets can be shown to be </a:t>
            </a:r>
            <a:r>
              <a:rPr lang="en-US" altLang="zh-TW" b="1" dirty="0"/>
              <a:t>uncountable</a:t>
            </a:r>
            <a:r>
              <a:rPr lang="en-US" altLang="zh-TW" dirty="0"/>
              <a:t>.</a:t>
            </a: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762000" y="3900488"/>
            <a:ext cx="756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has been used in many places; for example the Russell’s paradox.</a:t>
            </a:r>
          </a:p>
        </p:txBody>
      </p:sp>
    </p:spTree>
    <p:extLst>
      <p:ext uri="{BB962C8B-B14F-4D97-AF65-F5344CB8AC3E}">
        <p14:creationId xmlns:p14="http://schemas.microsoft.com/office/powerpoint/2010/main" val="133479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Text Box 2"/>
          <p:cNvSpPr txBox="1">
            <a:spLocks noChangeArrowheads="1"/>
          </p:cNvSpPr>
          <p:nvPr/>
        </p:nvSpPr>
        <p:spPr bwMode="auto">
          <a:xfrm>
            <a:off x="2286000" y="457200"/>
            <a:ext cx="450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Cardinality and Computability</a:t>
            </a:r>
          </a:p>
        </p:txBody>
      </p:sp>
      <p:sp>
        <p:nvSpPr>
          <p:cNvPr id="420871" name="Text Box 7"/>
          <p:cNvSpPr txBox="1">
            <a:spLocks noChangeArrowheads="1"/>
          </p:cNvSpPr>
          <p:nvPr/>
        </p:nvSpPr>
        <p:spPr bwMode="auto">
          <a:xfrm>
            <a:off x="457200" y="1905000"/>
            <a:ext cx="82343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set of all computer programs in a given computer language is countable.</a:t>
            </a:r>
          </a:p>
        </p:txBody>
      </p:sp>
      <p:sp>
        <p:nvSpPr>
          <p:cNvPr id="420872" name="Text Box 8"/>
          <p:cNvSpPr txBox="1">
            <a:spLocks noChangeArrowheads="1"/>
          </p:cNvSpPr>
          <p:nvPr/>
        </p:nvSpPr>
        <p:spPr bwMode="auto">
          <a:xfrm>
            <a:off x="452438" y="2747963"/>
            <a:ext cx="4325937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set of all functions is uncountable.</a:t>
            </a:r>
          </a:p>
        </p:txBody>
      </p:sp>
      <p:sp>
        <p:nvSpPr>
          <p:cNvPr id="420873" name="Text Box 9"/>
          <p:cNvSpPr txBox="1">
            <a:spLocks noChangeArrowheads="1"/>
          </p:cNvSpPr>
          <p:nvPr/>
        </p:nvSpPr>
        <p:spPr bwMode="auto">
          <a:xfrm>
            <a:off x="457200" y="3657600"/>
            <a:ext cx="49545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must exist a non-computable function!</a:t>
            </a:r>
          </a:p>
        </p:txBody>
      </p:sp>
    </p:spTree>
    <p:extLst>
      <p:ext uri="{BB962C8B-B14F-4D97-AF65-F5344CB8AC3E}">
        <p14:creationId xmlns:p14="http://schemas.microsoft.com/office/powerpoint/2010/main" val="198674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ChangeArrowheads="1"/>
          </p:cNvSpPr>
          <p:nvPr/>
        </p:nvSpPr>
        <p:spPr bwMode="auto">
          <a:xfrm>
            <a:off x="412750" y="1447800"/>
            <a:ext cx="790575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endParaRPr lang="en-US" altLang="en-US" sz="24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altLang="en-US" sz="2400">
                <a:latin typeface="Comic Sans MS" pitchFamily="66" charset="0"/>
              </a:rPr>
              <a:t>If </a:t>
            </a:r>
            <a:r>
              <a:rPr lang="en-US" altLang="en-US" sz="2400">
                <a:solidFill>
                  <a:srgbClr val="3333CC"/>
                </a:solidFill>
                <a:latin typeface="Comic Sans MS" pitchFamily="66" charset="0"/>
              </a:rPr>
              <a:t>more</a:t>
            </a:r>
            <a:r>
              <a:rPr lang="en-US" altLang="en-US" sz="2400" i="1">
                <a:latin typeface="Comic Sans MS" pitchFamily="66" charset="0"/>
              </a:rPr>
              <a:t> </a:t>
            </a:r>
            <a:r>
              <a:rPr lang="en-US" altLang="en-US" sz="2400">
                <a:latin typeface="Comic Sans MS" pitchFamily="66" charset="0"/>
              </a:rPr>
              <a:t>pigeons</a:t>
            </a:r>
          </a:p>
          <a:p>
            <a:pPr>
              <a:buFontTx/>
              <a:buNone/>
            </a:pPr>
            <a:endParaRPr lang="en-US" altLang="en-US" sz="2400">
              <a:latin typeface="Comic Sans MS" pitchFamily="66" charset="0"/>
            </a:endParaRPr>
          </a:p>
          <a:p>
            <a:pPr>
              <a:buFontTx/>
              <a:buNone/>
            </a:pPr>
            <a:endParaRPr lang="en-US" altLang="en-US" sz="2400">
              <a:latin typeface="Comic Sans MS" pitchFamily="66" charset="0"/>
            </a:endParaRPr>
          </a:p>
          <a:p>
            <a:pPr>
              <a:buFontTx/>
              <a:buNone/>
            </a:pPr>
            <a:endParaRPr lang="en-US" altLang="en-US" sz="24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altLang="en-US" sz="2400">
                <a:latin typeface="Comic Sans MS" pitchFamily="66" charset="0"/>
              </a:rPr>
              <a:t>than pigeonholes,</a:t>
            </a:r>
          </a:p>
          <a:p>
            <a:pPr>
              <a:buFontTx/>
              <a:buNone/>
            </a:pPr>
            <a:endParaRPr lang="en-US" altLang="en-US" sz="2400">
              <a:latin typeface="Comic Sans MS" pitchFamily="66" charset="0"/>
            </a:endParaRPr>
          </a:p>
        </p:txBody>
      </p:sp>
      <p:grpSp>
        <p:nvGrpSpPr>
          <p:cNvPr id="406531" name="Group 3"/>
          <p:cNvGrpSpPr>
            <a:grpSpLocks/>
          </p:cNvGrpSpPr>
          <p:nvPr/>
        </p:nvGrpSpPr>
        <p:grpSpPr bwMode="auto">
          <a:xfrm>
            <a:off x="412750" y="2590800"/>
            <a:ext cx="8489950" cy="800100"/>
            <a:chOff x="260" y="1712"/>
            <a:chExt cx="5348" cy="504"/>
          </a:xfrm>
        </p:grpSpPr>
        <p:pic>
          <p:nvPicPr>
            <p:cNvPr id="406532" name="Picture 4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" y="1712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6533" name="Picture 5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0" y="1712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6534" name="Picture 6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4" y="1712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6535" name="Picture 7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2" y="1712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6536" name="Picture 8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" y="1712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6537" name="Group 9"/>
          <p:cNvGrpSpPr>
            <a:grpSpLocks/>
          </p:cNvGrpSpPr>
          <p:nvPr/>
        </p:nvGrpSpPr>
        <p:grpSpPr bwMode="auto">
          <a:xfrm>
            <a:off x="635000" y="4495800"/>
            <a:ext cx="7823200" cy="1117600"/>
            <a:chOff x="616" y="3136"/>
            <a:chExt cx="4928" cy="704"/>
          </a:xfrm>
        </p:grpSpPr>
        <p:grpSp>
          <p:nvGrpSpPr>
            <p:cNvPr id="406538" name="Group 10"/>
            <p:cNvGrpSpPr>
              <a:grpSpLocks/>
            </p:cNvGrpSpPr>
            <p:nvPr/>
          </p:nvGrpSpPr>
          <p:grpSpPr bwMode="auto">
            <a:xfrm>
              <a:off x="616" y="3144"/>
              <a:ext cx="1088" cy="696"/>
              <a:chOff x="768" y="3328"/>
              <a:chExt cx="504" cy="496"/>
            </a:xfrm>
          </p:grpSpPr>
          <p:sp>
            <p:nvSpPr>
              <p:cNvPr id="406539" name="Line 11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40" name="Line 12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6541" name="AutoShape 13"/>
              <p:cNvCxnSpPr>
                <a:cxnSpLocks noChangeShapeType="1"/>
                <a:stCxn id="406539" idx="1"/>
                <a:endCxn id="406540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06542" name="Group 14"/>
            <p:cNvGrpSpPr>
              <a:grpSpLocks/>
            </p:cNvGrpSpPr>
            <p:nvPr/>
          </p:nvGrpSpPr>
          <p:grpSpPr bwMode="auto">
            <a:xfrm>
              <a:off x="1896" y="3144"/>
              <a:ext cx="1088" cy="696"/>
              <a:chOff x="768" y="3328"/>
              <a:chExt cx="504" cy="496"/>
            </a:xfrm>
          </p:grpSpPr>
          <p:sp>
            <p:nvSpPr>
              <p:cNvPr id="406543" name="Line 15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44" name="Line 16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6545" name="AutoShape 17"/>
              <p:cNvCxnSpPr>
                <a:cxnSpLocks noChangeShapeType="1"/>
                <a:stCxn id="406543" idx="1"/>
                <a:endCxn id="406544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06546" name="Group 18"/>
            <p:cNvGrpSpPr>
              <a:grpSpLocks/>
            </p:cNvGrpSpPr>
            <p:nvPr/>
          </p:nvGrpSpPr>
          <p:grpSpPr bwMode="auto">
            <a:xfrm>
              <a:off x="3160" y="3136"/>
              <a:ext cx="1088" cy="696"/>
              <a:chOff x="768" y="3328"/>
              <a:chExt cx="504" cy="496"/>
            </a:xfrm>
          </p:grpSpPr>
          <p:sp>
            <p:nvSpPr>
              <p:cNvPr id="406547" name="Line 19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48" name="Line 20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6549" name="AutoShape 21"/>
              <p:cNvCxnSpPr>
                <a:cxnSpLocks noChangeShapeType="1"/>
                <a:stCxn id="406547" idx="1"/>
                <a:endCxn id="406548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06550" name="Group 22"/>
            <p:cNvGrpSpPr>
              <a:grpSpLocks/>
            </p:cNvGrpSpPr>
            <p:nvPr/>
          </p:nvGrpSpPr>
          <p:grpSpPr bwMode="auto">
            <a:xfrm>
              <a:off x="4456" y="3144"/>
              <a:ext cx="1088" cy="696"/>
              <a:chOff x="768" y="3328"/>
              <a:chExt cx="504" cy="496"/>
            </a:xfrm>
          </p:grpSpPr>
          <p:sp>
            <p:nvSpPr>
              <p:cNvPr id="406551" name="Line 23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2" name="Line 24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6553" name="AutoShape 25"/>
              <p:cNvCxnSpPr>
                <a:cxnSpLocks noChangeShapeType="1"/>
                <a:stCxn id="406551" idx="1"/>
                <a:endCxn id="406552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406554" name="Text Box 26"/>
          <p:cNvSpPr txBox="1">
            <a:spLocks noChangeArrowheads="1"/>
          </p:cNvSpPr>
          <p:nvPr/>
        </p:nvSpPr>
        <p:spPr bwMode="auto">
          <a:xfrm>
            <a:off x="3074988" y="457200"/>
            <a:ext cx="3021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Pigeonhole Principle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Text Box 2"/>
          <p:cNvSpPr txBox="1">
            <a:spLocks noChangeArrowheads="1"/>
          </p:cNvSpPr>
          <p:nvPr/>
        </p:nvSpPr>
        <p:spPr bwMode="auto">
          <a:xfrm>
            <a:off x="3074988" y="457200"/>
            <a:ext cx="3021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Pigeonhole Principle</a:t>
            </a:r>
          </a:p>
        </p:txBody>
      </p:sp>
      <p:sp>
        <p:nvSpPr>
          <p:cNvPr id="407555" name="Rectangle 3"/>
          <p:cNvSpPr>
            <a:spLocks noChangeArrowheads="1"/>
          </p:cNvSpPr>
          <p:nvPr/>
        </p:nvSpPr>
        <p:spPr bwMode="auto">
          <a:xfrm>
            <a:off x="1066800" y="1219200"/>
            <a:ext cx="6972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2400">
                <a:latin typeface="Comic Sans MS" pitchFamily="66" charset="0"/>
              </a:rPr>
              <a:t>then </a:t>
            </a:r>
            <a:r>
              <a:rPr lang="en-US" altLang="en-US" sz="2400">
                <a:solidFill>
                  <a:srgbClr val="3333CC"/>
                </a:solidFill>
                <a:latin typeface="Comic Sans MS" pitchFamily="66" charset="0"/>
              </a:rPr>
              <a:t>some hole </a:t>
            </a:r>
            <a:r>
              <a:rPr lang="en-US" altLang="en-US" sz="2400">
                <a:latin typeface="Comic Sans MS" pitchFamily="66" charset="0"/>
              </a:rPr>
              <a:t>must have at least </a:t>
            </a:r>
            <a:r>
              <a:rPr lang="en-US" altLang="en-US" sz="2400">
                <a:solidFill>
                  <a:srgbClr val="008000"/>
                </a:solidFill>
                <a:latin typeface="Comic Sans MS" pitchFamily="66" charset="0"/>
              </a:rPr>
              <a:t>two</a:t>
            </a:r>
            <a:r>
              <a:rPr lang="en-US" altLang="en-US" sz="2400">
                <a:latin typeface="Comic Sans MS" pitchFamily="66" charset="0"/>
              </a:rPr>
              <a:t> pigeons!</a:t>
            </a:r>
          </a:p>
        </p:txBody>
      </p:sp>
      <p:grpSp>
        <p:nvGrpSpPr>
          <p:cNvPr id="407556" name="Group 4"/>
          <p:cNvGrpSpPr>
            <a:grpSpLocks/>
          </p:cNvGrpSpPr>
          <p:nvPr/>
        </p:nvGrpSpPr>
        <p:grpSpPr bwMode="auto">
          <a:xfrm>
            <a:off x="635000" y="1955800"/>
            <a:ext cx="7823200" cy="1625600"/>
            <a:chOff x="616" y="2744"/>
            <a:chExt cx="4928" cy="1024"/>
          </a:xfrm>
        </p:grpSpPr>
        <p:grpSp>
          <p:nvGrpSpPr>
            <p:cNvPr id="407557" name="Group 5"/>
            <p:cNvGrpSpPr>
              <a:grpSpLocks/>
            </p:cNvGrpSpPr>
            <p:nvPr/>
          </p:nvGrpSpPr>
          <p:grpSpPr bwMode="auto">
            <a:xfrm>
              <a:off x="616" y="3072"/>
              <a:ext cx="1088" cy="696"/>
              <a:chOff x="768" y="3328"/>
              <a:chExt cx="504" cy="496"/>
            </a:xfrm>
          </p:grpSpPr>
          <p:sp>
            <p:nvSpPr>
              <p:cNvPr id="407558" name="Line 6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59" name="Line 7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7560" name="AutoShape 8"/>
              <p:cNvCxnSpPr>
                <a:cxnSpLocks noChangeShapeType="1"/>
                <a:stCxn id="407558" idx="1"/>
                <a:endCxn id="407559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07561" name="Group 9"/>
            <p:cNvGrpSpPr>
              <a:grpSpLocks/>
            </p:cNvGrpSpPr>
            <p:nvPr/>
          </p:nvGrpSpPr>
          <p:grpSpPr bwMode="auto">
            <a:xfrm>
              <a:off x="1896" y="3072"/>
              <a:ext cx="1088" cy="696"/>
              <a:chOff x="768" y="3328"/>
              <a:chExt cx="504" cy="496"/>
            </a:xfrm>
          </p:grpSpPr>
          <p:sp>
            <p:nvSpPr>
              <p:cNvPr id="407562" name="Line 10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3" name="Line 11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7564" name="AutoShape 12"/>
              <p:cNvCxnSpPr>
                <a:cxnSpLocks noChangeShapeType="1"/>
                <a:stCxn id="407562" idx="1"/>
                <a:endCxn id="407563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07565" name="Group 13"/>
            <p:cNvGrpSpPr>
              <a:grpSpLocks/>
            </p:cNvGrpSpPr>
            <p:nvPr/>
          </p:nvGrpSpPr>
          <p:grpSpPr bwMode="auto">
            <a:xfrm>
              <a:off x="3160" y="3064"/>
              <a:ext cx="1088" cy="696"/>
              <a:chOff x="768" y="3328"/>
              <a:chExt cx="504" cy="496"/>
            </a:xfrm>
          </p:grpSpPr>
          <p:sp>
            <p:nvSpPr>
              <p:cNvPr id="407566" name="Line 14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7" name="Line 15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7568" name="AutoShape 16"/>
              <p:cNvCxnSpPr>
                <a:cxnSpLocks noChangeShapeType="1"/>
                <a:stCxn id="407566" idx="1"/>
                <a:endCxn id="407567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07569" name="Group 17"/>
            <p:cNvGrpSpPr>
              <a:grpSpLocks/>
            </p:cNvGrpSpPr>
            <p:nvPr/>
          </p:nvGrpSpPr>
          <p:grpSpPr bwMode="auto">
            <a:xfrm>
              <a:off x="4456" y="3072"/>
              <a:ext cx="1088" cy="696"/>
              <a:chOff x="768" y="3328"/>
              <a:chExt cx="504" cy="496"/>
            </a:xfrm>
          </p:grpSpPr>
          <p:sp>
            <p:nvSpPr>
              <p:cNvPr id="407570" name="Line 18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71" name="Line 19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7572" name="AutoShape 20"/>
              <p:cNvCxnSpPr>
                <a:cxnSpLocks noChangeShapeType="1"/>
                <a:stCxn id="407570" idx="1"/>
                <a:endCxn id="407571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407573" name="Picture 21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0" y="3216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7574" name="Picture 22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2" y="3232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7575" name="Picture 23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2" y="2744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7576" name="Picture 24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2" y="3168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7577" name="Picture 25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1" y="3200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7582" name="Text Box 30"/>
          <p:cNvSpPr txBox="1">
            <a:spLocks noChangeArrowheads="1"/>
          </p:cNvSpPr>
          <p:nvPr/>
        </p:nvSpPr>
        <p:spPr bwMode="auto">
          <a:xfrm>
            <a:off x="914400" y="4343400"/>
            <a:ext cx="7092950" cy="16144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Pigeonhole principle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 function from a larger set to a smaller set cannot be </a:t>
            </a:r>
            <a:r>
              <a:rPr lang="en-US" altLang="zh-TW">
                <a:solidFill>
                  <a:srgbClr val="A50021"/>
                </a:solidFill>
              </a:rPr>
              <a:t>injective</a:t>
            </a:r>
            <a:r>
              <a:rPr lang="en-US" altLang="zh-TW"/>
              <a:t>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(There must be at least two elements in the domain that have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 same image in the codomain.)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Text Box 2"/>
          <p:cNvSpPr txBox="1">
            <a:spLocks noChangeArrowheads="1"/>
          </p:cNvSpPr>
          <p:nvPr/>
        </p:nvSpPr>
        <p:spPr bwMode="auto">
          <a:xfrm>
            <a:off x="3714750" y="457200"/>
            <a:ext cx="169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 1</a:t>
            </a:r>
          </a:p>
        </p:txBody>
      </p:sp>
      <p:sp>
        <p:nvSpPr>
          <p:cNvPr id="413703" name="Text Box 7"/>
          <p:cNvSpPr txBox="1">
            <a:spLocks noChangeArrowheads="1"/>
          </p:cNvSpPr>
          <p:nvPr/>
        </p:nvSpPr>
        <p:spPr bwMode="auto">
          <a:xfrm>
            <a:off x="2311400" y="1371600"/>
            <a:ext cx="4479925" cy="1338263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Question:  </a:t>
            </a:r>
            <a:r>
              <a:rPr lang="en-US" altLang="zh-TW"/>
              <a:t>Let A = {1,2,3,4,5,6,7,8}</a:t>
            </a:r>
          </a:p>
          <a:p>
            <a:endParaRPr lang="en-US" altLang="zh-TW"/>
          </a:p>
          <a:p>
            <a:r>
              <a:rPr lang="en-US" altLang="zh-TW"/>
              <a:t>If five integers are selected from A,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must a pair of integers have a sum of 9?</a:t>
            </a:r>
          </a:p>
        </p:txBody>
      </p:sp>
      <p:sp>
        <p:nvSpPr>
          <p:cNvPr id="413705" name="Text Box 9"/>
          <p:cNvSpPr txBox="1">
            <a:spLocks noChangeArrowheads="1"/>
          </p:cNvSpPr>
          <p:nvPr/>
        </p:nvSpPr>
        <p:spPr bwMode="auto">
          <a:xfrm>
            <a:off x="2286000" y="3276600"/>
            <a:ext cx="4689475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Consider the pairs {1,8}, {2,7}, {3,6}, {4,5}.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 sum of each pair is equal to 9.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If we choose 5 numbers from this set,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by the pigeonhole principle,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both elements of some pair will be chosen,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their sum is equal to 9.</a:t>
            </a:r>
          </a:p>
        </p:txBody>
      </p:sp>
    </p:spTree>
    <p:extLst>
      <p:ext uri="{BB962C8B-B14F-4D97-AF65-F5344CB8AC3E}">
        <p14:creationId xmlns:p14="http://schemas.microsoft.com/office/powerpoint/2010/main" val="63383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Text Box 2"/>
          <p:cNvSpPr txBox="1">
            <a:spLocks noChangeArrowheads="1"/>
          </p:cNvSpPr>
          <p:nvPr/>
        </p:nvSpPr>
        <p:spPr bwMode="auto">
          <a:xfrm>
            <a:off x="3714750" y="457200"/>
            <a:ext cx="169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 2</a:t>
            </a:r>
          </a:p>
        </p:txBody>
      </p:sp>
      <p:sp>
        <p:nvSpPr>
          <p:cNvPr id="439323" name="Text Box 27"/>
          <p:cNvSpPr txBox="1">
            <a:spLocks noChangeArrowheads="1"/>
          </p:cNvSpPr>
          <p:nvPr/>
        </p:nvSpPr>
        <p:spPr bwMode="auto">
          <a:xfrm>
            <a:off x="703263" y="1371600"/>
            <a:ext cx="7678737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Question:</a:t>
            </a:r>
            <a:r>
              <a:rPr lang="en-US" altLang="zh-TW"/>
              <a:t>   In a party of n people, is it always true that there are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        two people shaking hands with the same number of people?</a:t>
            </a:r>
          </a:p>
        </p:txBody>
      </p:sp>
      <p:sp>
        <p:nvSpPr>
          <p:cNvPr id="439324" name="Text Box 28"/>
          <p:cNvSpPr txBox="1">
            <a:spLocks noChangeArrowheads="1"/>
          </p:cNvSpPr>
          <p:nvPr/>
        </p:nvSpPr>
        <p:spPr bwMode="auto">
          <a:xfrm>
            <a:off x="304800" y="2362200"/>
            <a:ext cx="84391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Everyone can shake hand with 0 to n-1 people, and there are n people,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so it does not seem that it must be the case, but think about it carefully:</a:t>
            </a:r>
          </a:p>
        </p:txBody>
      </p:sp>
      <p:sp>
        <p:nvSpPr>
          <p:cNvPr id="439325" name="Text Box 29"/>
          <p:cNvSpPr txBox="1">
            <a:spLocks noChangeArrowheads="1"/>
          </p:cNvSpPr>
          <p:nvPr/>
        </p:nvSpPr>
        <p:spPr bwMode="auto">
          <a:xfrm>
            <a:off x="974725" y="3352800"/>
            <a:ext cx="7227888" cy="311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accent2"/>
                </a:solidFill>
              </a:rPr>
              <a:t>Case 1:</a:t>
            </a:r>
            <a:r>
              <a:rPr lang="en-US" altLang="zh-TW"/>
              <a:t> if there is a person who does not shake hand with others,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then any person can shake hands with at most n-2 people,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and so everyone shakes hand with 0 to n-2 people, and so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the answer is “yes” by the pigeonhole principle.</a:t>
            </a:r>
          </a:p>
          <a:p>
            <a:endParaRPr lang="en-US" altLang="zh-TW"/>
          </a:p>
          <a:p>
            <a:pPr>
              <a:lnSpc>
                <a:spcPct val="150000"/>
              </a:lnSpc>
            </a:pPr>
            <a:r>
              <a:rPr lang="en-US" altLang="zh-TW">
                <a:solidFill>
                  <a:schemeClr val="accent2"/>
                </a:solidFill>
              </a:rPr>
              <a:t>Case 2:</a:t>
            </a:r>
            <a:r>
              <a:rPr lang="en-US" altLang="zh-TW"/>
              <a:t> if everyone shakes hand with at least one person, then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any person shakes hand with 1 to n-1 people, and so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the answer is “yes” by the pigeonhole principle.</a:t>
            </a:r>
          </a:p>
        </p:txBody>
      </p:sp>
    </p:spTree>
    <p:extLst>
      <p:ext uri="{BB962C8B-B14F-4D97-AF65-F5344CB8AC3E}">
        <p14:creationId xmlns:p14="http://schemas.microsoft.com/office/powerpoint/2010/main" val="16950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Birthday Paradox</a:t>
            </a:r>
          </a:p>
        </p:txBody>
      </p:sp>
      <p:sp>
        <p:nvSpPr>
          <p:cNvPr id="414724" name="Text Box 4"/>
          <p:cNvSpPr txBox="1">
            <a:spLocks noChangeArrowheads="1"/>
          </p:cNvSpPr>
          <p:nvPr/>
        </p:nvSpPr>
        <p:spPr bwMode="auto">
          <a:xfrm>
            <a:off x="304800" y="1157288"/>
            <a:ext cx="8467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a group of 366 people, there </a:t>
            </a:r>
            <a:r>
              <a:rPr lang="en-US" altLang="zh-TW">
                <a:solidFill>
                  <a:srgbClr val="A50021"/>
                </a:solidFill>
              </a:rPr>
              <a:t>must</a:t>
            </a:r>
            <a:r>
              <a:rPr lang="en-US" altLang="zh-TW"/>
              <a:t> be two people having the same birthday.</a:t>
            </a:r>
          </a:p>
        </p:txBody>
      </p:sp>
      <p:sp>
        <p:nvSpPr>
          <p:cNvPr id="414725" name="Text Box 5"/>
          <p:cNvSpPr txBox="1">
            <a:spLocks noChangeArrowheads="1"/>
          </p:cNvSpPr>
          <p:nvPr/>
        </p:nvSpPr>
        <p:spPr bwMode="auto">
          <a:xfrm>
            <a:off x="533400" y="1828800"/>
            <a:ext cx="8097838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Suppose n &lt;= 365, what is the probability that in a random set of n people,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some pair of them will have the same birthday?</a:t>
            </a:r>
          </a:p>
        </p:txBody>
      </p:sp>
      <p:sp>
        <p:nvSpPr>
          <p:cNvPr id="414726" name="Text Box 6"/>
          <p:cNvSpPr txBox="1">
            <a:spLocks noChangeArrowheads="1"/>
          </p:cNvSpPr>
          <p:nvPr/>
        </p:nvSpPr>
        <p:spPr bwMode="auto">
          <a:xfrm>
            <a:off x="84138" y="2895600"/>
            <a:ext cx="8907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can think of it as picking n random numbers from 1 to 365 without repetition. </a:t>
            </a:r>
          </a:p>
        </p:txBody>
      </p:sp>
      <p:sp>
        <p:nvSpPr>
          <p:cNvPr id="414727" name="Text Box 7"/>
          <p:cNvSpPr txBox="1">
            <a:spLocks noChangeArrowheads="1"/>
          </p:cNvSpPr>
          <p:nvPr/>
        </p:nvSpPr>
        <p:spPr bwMode="auto">
          <a:xfrm>
            <a:off x="1443038" y="3505200"/>
            <a:ext cx="6253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are 365</a:t>
            </a:r>
            <a:r>
              <a:rPr lang="en-US" altLang="zh-TW" baseline="30000"/>
              <a:t>n</a:t>
            </a:r>
            <a:r>
              <a:rPr lang="en-US" altLang="zh-TW"/>
              <a:t> ways of picking n numbers from 1 to 365.</a:t>
            </a:r>
          </a:p>
        </p:txBody>
      </p:sp>
      <p:sp>
        <p:nvSpPr>
          <p:cNvPr id="414731" name="Text Box 11"/>
          <p:cNvSpPr txBox="1">
            <a:spLocks noChangeArrowheads="1"/>
          </p:cNvSpPr>
          <p:nvPr/>
        </p:nvSpPr>
        <p:spPr bwMode="auto">
          <a:xfrm>
            <a:off x="1447800" y="4114800"/>
            <a:ext cx="56816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are 365·364·363·…·(365-n+1) ways of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picking n numbers from 1 to 365 without repetition.</a:t>
            </a:r>
          </a:p>
        </p:txBody>
      </p:sp>
      <p:sp>
        <p:nvSpPr>
          <p:cNvPr id="414732" name="Text Box 12"/>
          <p:cNvSpPr txBox="1">
            <a:spLocks noChangeArrowheads="1"/>
          </p:cNvSpPr>
          <p:nvPr/>
        </p:nvSpPr>
        <p:spPr bwMode="auto">
          <a:xfrm>
            <a:off x="1408113" y="5146675"/>
            <a:ext cx="63722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 the probability that </a:t>
            </a:r>
            <a:r>
              <a:rPr lang="en-US" altLang="zh-TW">
                <a:solidFill>
                  <a:srgbClr val="A50021"/>
                </a:solidFill>
              </a:rPr>
              <a:t>no pairs</a:t>
            </a:r>
            <a:r>
              <a:rPr lang="en-US" altLang="zh-TW"/>
              <a:t> have the same birthday is</a:t>
            </a:r>
          </a:p>
          <a:p>
            <a:pPr>
              <a:lnSpc>
                <a:spcPct val="150000"/>
              </a:lnSpc>
            </a:pPr>
            <a:r>
              <a:rPr lang="en-US" altLang="zh-TW"/>
              <a:t>equal to    365·364·363·…·(365-n+1) / 365</a:t>
            </a:r>
            <a:r>
              <a:rPr lang="en-US" altLang="zh-TW" baseline="30000"/>
              <a:t>n</a:t>
            </a:r>
          </a:p>
        </p:txBody>
      </p:sp>
      <p:sp>
        <p:nvSpPr>
          <p:cNvPr id="414737" name="Text Box 17"/>
          <p:cNvSpPr txBox="1">
            <a:spLocks noChangeArrowheads="1"/>
          </p:cNvSpPr>
          <p:nvPr/>
        </p:nvSpPr>
        <p:spPr bwMode="auto">
          <a:xfrm>
            <a:off x="733425" y="6172200"/>
            <a:ext cx="7685088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is smaller than 50% for 23 people, smaller than 1% for 57 people.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5" grpId="0" animBg="1"/>
      <p:bldP spid="414726" grpId="0"/>
      <p:bldP spid="414727" grpId="0"/>
      <p:bldP spid="414731" grpId="0"/>
      <p:bldP spid="414732" grpId="0"/>
      <p:bldP spid="4147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Text Box 2"/>
          <p:cNvSpPr txBox="1">
            <a:spLocks noChangeArrowheads="1"/>
          </p:cNvSpPr>
          <p:nvPr/>
        </p:nvSpPr>
        <p:spPr bwMode="auto">
          <a:xfrm>
            <a:off x="2133600" y="457200"/>
            <a:ext cx="4859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Generalized Pigeonhole Principle</a:t>
            </a:r>
          </a:p>
        </p:txBody>
      </p:sp>
      <p:sp>
        <p:nvSpPr>
          <p:cNvPr id="412698" name="Rectangle 26"/>
          <p:cNvSpPr>
            <a:spLocks noChangeArrowheads="1"/>
          </p:cNvSpPr>
          <p:nvPr/>
        </p:nvSpPr>
        <p:spPr bwMode="auto">
          <a:xfrm>
            <a:off x="609600" y="2057400"/>
            <a:ext cx="8001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2400">
                <a:latin typeface="Comic Sans MS" pitchFamily="66" charset="0"/>
              </a:rPr>
              <a:t>If </a:t>
            </a:r>
            <a:r>
              <a:rPr lang="en-US" altLang="en-US" sz="2400" i="1">
                <a:solidFill>
                  <a:srgbClr val="3333CC"/>
                </a:solidFill>
                <a:latin typeface="Comic Sans MS" pitchFamily="66" charset="0"/>
              </a:rPr>
              <a:t>n</a:t>
            </a:r>
            <a:r>
              <a:rPr lang="en-US" altLang="en-US" sz="2400">
                <a:latin typeface="Comic Sans MS" pitchFamily="66" charset="0"/>
              </a:rPr>
              <a:t> pigeons and </a:t>
            </a:r>
            <a:r>
              <a:rPr lang="en-US" altLang="en-US" sz="2400" i="1">
                <a:solidFill>
                  <a:srgbClr val="3333CC"/>
                </a:solidFill>
                <a:latin typeface="Comic Sans MS" pitchFamily="66" charset="0"/>
              </a:rPr>
              <a:t>h</a:t>
            </a:r>
            <a:r>
              <a:rPr lang="en-US" altLang="en-US" sz="2400">
                <a:latin typeface="Comic Sans MS" pitchFamily="66" charset="0"/>
              </a:rPr>
              <a:t> holes,</a:t>
            </a:r>
          </a:p>
          <a:p>
            <a:pPr>
              <a:buFontTx/>
              <a:buNone/>
            </a:pPr>
            <a:r>
              <a:rPr lang="en-US" altLang="en-US" sz="2400">
                <a:latin typeface="Comic Sans MS" pitchFamily="66" charset="0"/>
              </a:rPr>
              <a:t>then some hole has at least</a:t>
            </a:r>
          </a:p>
        </p:txBody>
      </p:sp>
      <p:graphicFrame>
        <p:nvGraphicFramePr>
          <p:cNvPr id="412699" name="Object 27"/>
          <p:cNvGraphicFramePr>
            <a:graphicFrameLocks noChangeAspect="1"/>
          </p:cNvGraphicFramePr>
          <p:nvPr/>
        </p:nvGraphicFramePr>
        <p:xfrm>
          <a:off x="4648200" y="2209800"/>
          <a:ext cx="7731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47" name="Equation" r:id="rId3" imgW="291960" imgH="431640" progId="Equation.DSMT4">
                  <p:embed/>
                </p:oleObj>
              </mc:Choice>
              <mc:Fallback>
                <p:oleObj name="Equation" r:id="rId3" imgW="291960" imgH="43164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209800"/>
                        <a:ext cx="77311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700" name="Text Box 28"/>
          <p:cNvSpPr txBox="1">
            <a:spLocks noChangeArrowheads="1"/>
          </p:cNvSpPr>
          <p:nvPr/>
        </p:nvSpPr>
        <p:spPr bwMode="auto">
          <a:xfrm>
            <a:off x="5410200" y="2514600"/>
            <a:ext cx="1306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0" lang="en-US" altLang="en-US" sz="2400"/>
              <a:t>pigeons.</a:t>
            </a:r>
          </a:p>
        </p:txBody>
      </p:sp>
      <p:sp>
        <p:nvSpPr>
          <p:cNvPr id="412701" name="Text Box 29"/>
          <p:cNvSpPr txBox="1">
            <a:spLocks noChangeArrowheads="1"/>
          </p:cNvSpPr>
          <p:nvPr/>
        </p:nvSpPr>
        <p:spPr bwMode="auto">
          <a:xfrm>
            <a:off x="685800" y="1371600"/>
            <a:ext cx="4868863" cy="466725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Generalized Pigeonhole Principle</a:t>
            </a:r>
          </a:p>
        </p:txBody>
      </p:sp>
      <p:sp>
        <p:nvSpPr>
          <p:cNvPr id="412702" name="Text Box 30"/>
          <p:cNvSpPr txBox="1">
            <a:spLocks noChangeArrowheads="1"/>
          </p:cNvSpPr>
          <p:nvPr/>
        </p:nvSpPr>
        <p:spPr bwMode="auto">
          <a:xfrm>
            <a:off x="1838325" y="6248400"/>
            <a:ext cx="540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sz="2400">
                <a:solidFill>
                  <a:srgbClr val="000000"/>
                </a:solidFill>
              </a:rPr>
              <a:t>Can</a:t>
            </a:r>
            <a:r>
              <a:rPr kumimoji="0" lang="en-US" altLang="en-US" sz="2400">
                <a:solidFill>
                  <a:srgbClr val="CC0000"/>
                </a:solidFill>
              </a:rPr>
              <a:t>not</a:t>
            </a:r>
            <a:r>
              <a:rPr kumimoji="0" lang="en-US" altLang="en-US" sz="2400">
                <a:solidFill>
                  <a:srgbClr val="000000"/>
                </a:solidFill>
              </a:rPr>
              <a:t> have </a:t>
            </a:r>
            <a:r>
              <a:rPr kumimoji="0" lang="en-US" altLang="en-US" sz="2400">
                <a:solidFill>
                  <a:srgbClr val="CC0000"/>
                </a:solidFill>
                <a:cs typeface="Times New Roman" pitchFamily="18" charset="0"/>
              </a:rPr>
              <a:t>&lt; 3 </a:t>
            </a:r>
            <a:r>
              <a:rPr kumimoji="0" lang="en-US" altLang="en-US" sz="2400">
                <a:solidFill>
                  <a:srgbClr val="000000"/>
                </a:solidFill>
              </a:rPr>
              <a:t>cards in every hole.</a:t>
            </a:r>
          </a:p>
        </p:txBody>
      </p:sp>
      <p:grpSp>
        <p:nvGrpSpPr>
          <p:cNvPr id="412703" name="Group 31"/>
          <p:cNvGrpSpPr>
            <a:grpSpLocks/>
          </p:cNvGrpSpPr>
          <p:nvPr/>
        </p:nvGrpSpPr>
        <p:grpSpPr bwMode="auto">
          <a:xfrm>
            <a:off x="1316038" y="3524250"/>
            <a:ext cx="6456362" cy="2498725"/>
            <a:chOff x="1344" y="1328"/>
            <a:chExt cx="4067" cy="1574"/>
          </a:xfrm>
        </p:grpSpPr>
        <p:grpSp>
          <p:nvGrpSpPr>
            <p:cNvPr id="412704" name="Group 32"/>
            <p:cNvGrpSpPr>
              <a:grpSpLocks/>
            </p:cNvGrpSpPr>
            <p:nvPr/>
          </p:nvGrpSpPr>
          <p:grpSpPr bwMode="auto">
            <a:xfrm>
              <a:off x="1344" y="1872"/>
              <a:ext cx="3118" cy="1030"/>
              <a:chOff x="1968" y="2568"/>
              <a:chExt cx="3118" cy="1030"/>
            </a:xfrm>
          </p:grpSpPr>
          <p:grpSp>
            <p:nvGrpSpPr>
              <p:cNvPr id="412705" name="Group 33"/>
              <p:cNvGrpSpPr>
                <a:grpSpLocks/>
              </p:cNvGrpSpPr>
              <p:nvPr/>
            </p:nvGrpSpPr>
            <p:grpSpPr bwMode="auto">
              <a:xfrm>
                <a:off x="1968" y="2568"/>
                <a:ext cx="528" cy="520"/>
                <a:chOff x="768" y="3328"/>
                <a:chExt cx="504" cy="496"/>
              </a:xfrm>
            </p:grpSpPr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auto">
                <a:xfrm>
                  <a:off x="768" y="3336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auto">
                <a:xfrm>
                  <a:off x="1272" y="3328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412708" name="AutoShape 36"/>
                <p:cNvCxnSpPr>
                  <a:cxnSpLocks noChangeShapeType="1"/>
                  <a:stCxn id="412706" idx="1"/>
                  <a:endCxn id="412707" idx="1"/>
                </p:cNvCxnSpPr>
                <p:nvPr/>
              </p:nvCxnSpPr>
              <p:spPr bwMode="auto">
                <a:xfrm flipV="1">
                  <a:off x="768" y="3816"/>
                  <a:ext cx="504" cy="8"/>
                </a:xfrm>
                <a:prstGeom prst="straightConnector1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412709" name="Group 37"/>
              <p:cNvGrpSpPr>
                <a:grpSpLocks/>
              </p:cNvGrpSpPr>
              <p:nvPr/>
            </p:nvGrpSpPr>
            <p:grpSpPr bwMode="auto">
              <a:xfrm>
                <a:off x="2808" y="2576"/>
                <a:ext cx="528" cy="520"/>
                <a:chOff x="768" y="3328"/>
                <a:chExt cx="504" cy="496"/>
              </a:xfrm>
            </p:grpSpPr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auto">
                <a:xfrm>
                  <a:off x="768" y="3336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auto">
                <a:xfrm>
                  <a:off x="1272" y="3328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412712" name="AutoShape 40"/>
                <p:cNvCxnSpPr>
                  <a:cxnSpLocks noChangeShapeType="1"/>
                  <a:stCxn id="412710" idx="1"/>
                  <a:endCxn id="412711" idx="1"/>
                </p:cNvCxnSpPr>
                <p:nvPr/>
              </p:nvCxnSpPr>
              <p:spPr bwMode="auto">
                <a:xfrm flipV="1">
                  <a:off x="768" y="3816"/>
                  <a:ext cx="504" cy="8"/>
                </a:xfrm>
                <a:prstGeom prst="straightConnector1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412713" name="Group 41"/>
              <p:cNvGrpSpPr>
                <a:grpSpLocks/>
              </p:cNvGrpSpPr>
              <p:nvPr/>
            </p:nvGrpSpPr>
            <p:grpSpPr bwMode="auto">
              <a:xfrm>
                <a:off x="3624" y="2568"/>
                <a:ext cx="528" cy="520"/>
                <a:chOff x="768" y="3328"/>
                <a:chExt cx="504" cy="496"/>
              </a:xfrm>
            </p:grpSpPr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auto">
                <a:xfrm>
                  <a:off x="768" y="3336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auto">
                <a:xfrm>
                  <a:off x="1272" y="3328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412716" name="AutoShape 44"/>
                <p:cNvCxnSpPr>
                  <a:cxnSpLocks noChangeShapeType="1"/>
                  <a:stCxn id="412714" idx="1"/>
                  <a:endCxn id="412715" idx="1"/>
                </p:cNvCxnSpPr>
                <p:nvPr/>
              </p:nvCxnSpPr>
              <p:spPr bwMode="auto">
                <a:xfrm flipV="1">
                  <a:off x="768" y="3816"/>
                  <a:ext cx="504" cy="8"/>
                </a:xfrm>
                <a:prstGeom prst="straightConnector1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412717" name="Group 45"/>
              <p:cNvGrpSpPr>
                <a:grpSpLocks/>
              </p:cNvGrpSpPr>
              <p:nvPr/>
            </p:nvGrpSpPr>
            <p:grpSpPr bwMode="auto">
              <a:xfrm>
                <a:off x="4392" y="2568"/>
                <a:ext cx="528" cy="520"/>
                <a:chOff x="768" y="3328"/>
                <a:chExt cx="504" cy="496"/>
              </a:xfrm>
            </p:grpSpPr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auto">
                <a:xfrm>
                  <a:off x="768" y="3336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auto">
                <a:xfrm>
                  <a:off x="1272" y="3328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412720" name="AutoShape 48"/>
                <p:cNvCxnSpPr>
                  <a:cxnSpLocks noChangeShapeType="1"/>
                  <a:stCxn id="412718" idx="1"/>
                  <a:endCxn id="412719" idx="1"/>
                </p:cNvCxnSpPr>
                <p:nvPr/>
              </p:nvCxnSpPr>
              <p:spPr bwMode="auto">
                <a:xfrm flipV="1">
                  <a:off x="768" y="3816"/>
                  <a:ext cx="504" cy="8"/>
                </a:xfrm>
                <a:prstGeom prst="straightConnector1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412721" name="Text Box 49"/>
              <p:cNvSpPr txBox="1">
                <a:spLocks noChangeArrowheads="1"/>
              </p:cNvSpPr>
              <p:nvPr/>
            </p:nvSpPr>
            <p:spPr bwMode="auto">
              <a:xfrm>
                <a:off x="2054" y="2964"/>
                <a:ext cx="3032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0" lang="en-US" altLang="en-US" sz="60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♠     </a:t>
                </a:r>
                <a:r>
                  <a:rPr kumimoji="0" lang="en-US" altLang="en-US" sz="6000">
                    <a:solidFill>
                      <a:srgbClr val="CC0000"/>
                    </a:solidFill>
                    <a:latin typeface="Times New Roman" pitchFamily="18" charset="0"/>
                  </a:rPr>
                  <a:t>♥</a:t>
                </a:r>
                <a:r>
                  <a:rPr kumimoji="0" lang="en-US" altLang="en-US" sz="3600">
                    <a:solidFill>
                      <a:srgbClr val="000000"/>
                    </a:solidFill>
                    <a:latin typeface="Times New Roman" pitchFamily="18" charset="0"/>
                  </a:rPr>
                  <a:t>       </a:t>
                </a:r>
                <a:r>
                  <a:rPr kumimoji="0" lang="en-US" altLang="en-US" sz="60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♣    </a:t>
                </a:r>
                <a:r>
                  <a:rPr kumimoji="0" lang="en-US" altLang="en-US" sz="600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♦</a:t>
                </a:r>
              </a:p>
            </p:txBody>
          </p:sp>
        </p:grpSp>
        <p:grpSp>
          <p:nvGrpSpPr>
            <p:cNvPr id="412722" name="Group 50"/>
            <p:cNvGrpSpPr>
              <a:grpSpLocks/>
            </p:cNvGrpSpPr>
            <p:nvPr/>
          </p:nvGrpSpPr>
          <p:grpSpPr bwMode="auto">
            <a:xfrm>
              <a:off x="1448" y="1328"/>
              <a:ext cx="2755" cy="949"/>
              <a:chOff x="1448" y="1328"/>
              <a:chExt cx="2755" cy="949"/>
            </a:xfrm>
          </p:grpSpPr>
          <p:sp>
            <p:nvSpPr>
              <p:cNvPr id="412723" name="Rectangle 51" descr="Zig zag"/>
              <p:cNvSpPr>
                <a:spLocks noChangeArrowheads="1"/>
              </p:cNvSpPr>
              <p:nvPr/>
            </p:nvSpPr>
            <p:spPr bwMode="auto">
              <a:xfrm>
                <a:off x="1456" y="1856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24" name="Rectangle 52" descr="Zig zag"/>
              <p:cNvSpPr>
                <a:spLocks noChangeArrowheads="1"/>
              </p:cNvSpPr>
              <p:nvPr/>
            </p:nvSpPr>
            <p:spPr bwMode="auto">
              <a:xfrm>
                <a:off x="3099" y="1816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25" name="Rectangle 53" descr="Zig zag"/>
              <p:cNvSpPr>
                <a:spLocks noChangeArrowheads="1"/>
              </p:cNvSpPr>
              <p:nvPr/>
            </p:nvSpPr>
            <p:spPr bwMode="auto">
              <a:xfrm>
                <a:off x="2265" y="1835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26" name="Rectangle 54" descr="Zig zag"/>
              <p:cNvSpPr>
                <a:spLocks noChangeArrowheads="1"/>
              </p:cNvSpPr>
              <p:nvPr/>
            </p:nvSpPr>
            <p:spPr bwMode="auto">
              <a:xfrm>
                <a:off x="3871" y="1819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27" name="Rectangle 55" descr="Zig zag"/>
              <p:cNvSpPr>
                <a:spLocks noChangeArrowheads="1"/>
              </p:cNvSpPr>
              <p:nvPr/>
            </p:nvSpPr>
            <p:spPr bwMode="auto">
              <a:xfrm>
                <a:off x="1448" y="1368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28" name="Rectangle 56" descr="Zig zag"/>
              <p:cNvSpPr>
                <a:spLocks noChangeArrowheads="1"/>
              </p:cNvSpPr>
              <p:nvPr/>
            </p:nvSpPr>
            <p:spPr bwMode="auto">
              <a:xfrm>
                <a:off x="3091" y="1328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29" name="Rectangle 57" descr="Zig zag"/>
              <p:cNvSpPr>
                <a:spLocks noChangeArrowheads="1"/>
              </p:cNvSpPr>
              <p:nvPr/>
            </p:nvSpPr>
            <p:spPr bwMode="auto">
              <a:xfrm>
                <a:off x="2257" y="1347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30" name="Rectangle 58" descr="Zig zag"/>
              <p:cNvSpPr>
                <a:spLocks noChangeArrowheads="1"/>
              </p:cNvSpPr>
              <p:nvPr/>
            </p:nvSpPr>
            <p:spPr bwMode="auto">
              <a:xfrm>
                <a:off x="3863" y="1331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2731" name="Group 59"/>
            <p:cNvGrpSpPr>
              <a:grpSpLocks/>
            </p:cNvGrpSpPr>
            <p:nvPr/>
          </p:nvGrpSpPr>
          <p:grpSpPr bwMode="auto">
            <a:xfrm>
              <a:off x="4879" y="1715"/>
              <a:ext cx="532" cy="661"/>
              <a:chOff x="4879" y="1715"/>
              <a:chExt cx="532" cy="661"/>
            </a:xfrm>
          </p:grpSpPr>
          <p:sp>
            <p:nvSpPr>
              <p:cNvPr id="412732" name="Rectangle 60" descr="Zig zag"/>
              <p:cNvSpPr>
                <a:spLocks noChangeArrowheads="1"/>
              </p:cNvSpPr>
              <p:nvPr/>
            </p:nvSpPr>
            <p:spPr bwMode="auto">
              <a:xfrm>
                <a:off x="4879" y="1715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33" name="Rectangle 61" descr="Zig zag"/>
              <p:cNvSpPr>
                <a:spLocks noChangeArrowheads="1"/>
              </p:cNvSpPr>
              <p:nvPr/>
            </p:nvSpPr>
            <p:spPr bwMode="auto">
              <a:xfrm>
                <a:off x="5079" y="1955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70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8915400" cy="449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627" name="Text Box 3"/>
          <p:cNvSpPr txBox="1">
            <a:spLocks noChangeArrowheads="1"/>
          </p:cNvSpPr>
          <p:nvPr/>
        </p:nvSpPr>
        <p:spPr bwMode="auto">
          <a:xfrm>
            <a:off x="3629025" y="457200"/>
            <a:ext cx="1933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Subset Sum</a:t>
            </a:r>
          </a:p>
        </p:txBody>
      </p:sp>
      <p:sp>
        <p:nvSpPr>
          <p:cNvPr id="410628" name="Rectangle 4"/>
          <p:cNvSpPr>
            <a:spLocks noChangeArrowheads="1"/>
          </p:cNvSpPr>
          <p:nvPr/>
        </p:nvSpPr>
        <p:spPr bwMode="auto">
          <a:xfrm>
            <a:off x="60325" y="5805488"/>
            <a:ext cx="9083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Two different subsets of the 90 25-digit numbers shown above have the same sum.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629025" y="457200"/>
            <a:ext cx="193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Subset Sum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990600" y="1447800"/>
            <a:ext cx="711041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Let A be the set of the 90 numbers, each with at most 25 digits.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So the total sum of the 90 numbers is at most 90x10</a:t>
            </a:r>
            <a:r>
              <a:rPr lang="en-US" altLang="en-US" baseline="30000"/>
              <a:t>25</a:t>
            </a:r>
            <a:r>
              <a:rPr lang="en-US" altLang="en-US"/>
              <a:t>.</a:t>
            </a:r>
            <a:endParaRPr lang="en-US" altLang="en-US" baseline="30000"/>
          </a:p>
        </p:txBody>
      </p:sp>
      <p:sp>
        <p:nvSpPr>
          <p:cNvPr id="424964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5757863" cy="36988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Let 2</a:t>
            </a:r>
            <a:r>
              <a:rPr lang="en-US" altLang="en-US" baseline="30000"/>
              <a:t>A</a:t>
            </a:r>
            <a:r>
              <a:rPr lang="en-US" altLang="en-US"/>
              <a:t> be the set of all subsets of the 90 numbers.</a:t>
            </a:r>
          </a:p>
        </p:txBody>
      </p:sp>
      <p:sp>
        <p:nvSpPr>
          <p:cNvPr id="424965" name="Text Box 5"/>
          <p:cNvSpPr txBox="1">
            <a:spLocks noChangeArrowheads="1"/>
          </p:cNvSpPr>
          <p:nvPr/>
        </p:nvSpPr>
        <p:spPr bwMode="auto">
          <a:xfrm>
            <a:off x="914400" y="3357563"/>
            <a:ext cx="5262563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Let B be the set of integers from 0 to 90x10</a:t>
            </a:r>
            <a:r>
              <a:rPr lang="en-US" altLang="en-US" baseline="30000"/>
              <a:t>25</a:t>
            </a:r>
            <a:r>
              <a:rPr lang="en-US" altLang="en-US"/>
              <a:t>.</a:t>
            </a:r>
          </a:p>
        </p:txBody>
      </p:sp>
      <p:sp>
        <p:nvSpPr>
          <p:cNvPr id="424968" name="Text Box 8"/>
          <p:cNvSpPr txBox="1">
            <a:spLocks noChangeArrowheads="1"/>
          </p:cNvSpPr>
          <p:nvPr/>
        </p:nvSpPr>
        <p:spPr bwMode="auto">
          <a:xfrm>
            <a:off x="6842125" y="2605088"/>
            <a:ext cx="1138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50021"/>
                </a:solidFill>
              </a:rPr>
              <a:t>(pigeons)</a:t>
            </a:r>
          </a:p>
        </p:txBody>
      </p:sp>
      <p:sp>
        <p:nvSpPr>
          <p:cNvPr id="424969" name="Text Box 9"/>
          <p:cNvSpPr txBox="1">
            <a:spLocks noChangeArrowheads="1"/>
          </p:cNvSpPr>
          <p:nvPr/>
        </p:nvSpPr>
        <p:spPr bwMode="auto">
          <a:xfrm>
            <a:off x="6858000" y="3367088"/>
            <a:ext cx="158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50021"/>
                </a:solidFill>
              </a:rPr>
              <a:t>(pigeonholes)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14400" y="4267200"/>
            <a:ext cx="722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Let f:2</a:t>
            </a:r>
            <a:r>
              <a:rPr lang="en-US" altLang="en-US" baseline="30000"/>
              <a:t>A</a:t>
            </a:r>
            <a:r>
              <a:rPr lang="en-US" altLang="en-US"/>
              <a:t>-&gt;B be a function mapping each subset of A into its sum.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85800" y="5029200"/>
            <a:ext cx="7820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If we could show that |2</a:t>
            </a:r>
            <a:r>
              <a:rPr lang="en-US" altLang="en-US" baseline="30000"/>
              <a:t>A</a:t>
            </a:r>
            <a:r>
              <a:rPr lang="en-US" altLang="en-US"/>
              <a:t>| &gt; |B|, then by the pigeonhole principle,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the function f must map two elements in 2</a:t>
            </a:r>
            <a:r>
              <a:rPr lang="en-US" altLang="en-US" baseline="30000"/>
              <a:t>A</a:t>
            </a:r>
            <a:r>
              <a:rPr lang="en-US" altLang="en-US"/>
              <a:t> into the same element in B.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This means that there are two subsets with the same sum.</a:t>
            </a:r>
          </a:p>
        </p:txBody>
      </p:sp>
    </p:spTree>
    <p:extLst>
      <p:ext uri="{BB962C8B-B14F-4D97-AF65-F5344CB8AC3E}">
        <p14:creationId xmlns:p14="http://schemas.microsoft.com/office/powerpoint/2010/main" val="2695357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4" grpId="0" animBg="1"/>
      <p:bldP spid="424965" grpId="0" animBg="1"/>
      <p:bldP spid="424968" grpId="0"/>
      <p:bldP spid="424969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35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Inverse Function</a:t>
            </a:r>
          </a:p>
        </p:txBody>
      </p:sp>
      <p:grpSp>
        <p:nvGrpSpPr>
          <p:cNvPr id="405507" name="Group 3"/>
          <p:cNvGrpSpPr>
            <a:grpSpLocks/>
          </p:cNvGrpSpPr>
          <p:nvPr/>
        </p:nvGrpSpPr>
        <p:grpSpPr bwMode="auto">
          <a:xfrm>
            <a:off x="995363" y="2514600"/>
            <a:ext cx="7153275" cy="3276600"/>
            <a:chOff x="326" y="1632"/>
            <a:chExt cx="5167" cy="2608"/>
          </a:xfrm>
        </p:grpSpPr>
        <p:cxnSp>
          <p:nvCxnSpPr>
            <p:cNvPr id="405508" name="AutoShape 4"/>
            <p:cNvCxnSpPr>
              <a:cxnSpLocks noChangeShapeType="1"/>
            </p:cNvCxnSpPr>
            <p:nvPr/>
          </p:nvCxnSpPr>
          <p:spPr bwMode="auto">
            <a:xfrm>
              <a:off x="1166" y="2040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5509" name="AutoShape 5"/>
            <p:cNvCxnSpPr>
              <a:cxnSpLocks noChangeShapeType="1"/>
            </p:cNvCxnSpPr>
            <p:nvPr/>
          </p:nvCxnSpPr>
          <p:spPr bwMode="auto">
            <a:xfrm flipV="1">
              <a:off x="1102" y="2096"/>
              <a:ext cx="3224" cy="3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5510" name="AutoShape 6"/>
            <p:cNvCxnSpPr>
              <a:cxnSpLocks noChangeShapeType="1"/>
            </p:cNvCxnSpPr>
            <p:nvPr/>
          </p:nvCxnSpPr>
          <p:spPr bwMode="auto">
            <a:xfrm>
              <a:off x="1166" y="2864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5511" name="AutoShape 7"/>
            <p:cNvCxnSpPr>
              <a:cxnSpLocks noChangeShapeType="1"/>
            </p:cNvCxnSpPr>
            <p:nvPr/>
          </p:nvCxnSpPr>
          <p:spPr bwMode="auto">
            <a:xfrm>
              <a:off x="1166" y="3312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5512" name="AutoShape 8"/>
            <p:cNvCxnSpPr>
              <a:cxnSpLocks noChangeShapeType="1"/>
            </p:cNvCxnSpPr>
            <p:nvPr/>
          </p:nvCxnSpPr>
          <p:spPr bwMode="auto">
            <a:xfrm flipV="1">
              <a:off x="1166" y="3072"/>
              <a:ext cx="3208" cy="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5513" name="Oval 9"/>
            <p:cNvSpPr>
              <a:spLocks noChangeArrowheads="1"/>
            </p:cNvSpPr>
            <p:nvPr/>
          </p:nvSpPr>
          <p:spPr bwMode="auto">
            <a:xfrm>
              <a:off x="1112" y="200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14" name="Oval 10"/>
            <p:cNvSpPr>
              <a:spLocks noChangeArrowheads="1"/>
            </p:cNvSpPr>
            <p:nvPr/>
          </p:nvSpPr>
          <p:spPr bwMode="auto">
            <a:xfrm>
              <a:off x="1072" y="2352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15" name="Oval 11"/>
            <p:cNvSpPr>
              <a:spLocks noChangeArrowheads="1"/>
            </p:cNvSpPr>
            <p:nvPr/>
          </p:nvSpPr>
          <p:spPr bwMode="auto">
            <a:xfrm>
              <a:off x="1136" y="2864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16" name="Oval 12"/>
            <p:cNvSpPr>
              <a:spLocks noChangeArrowheads="1"/>
            </p:cNvSpPr>
            <p:nvPr/>
          </p:nvSpPr>
          <p:spPr bwMode="auto">
            <a:xfrm>
              <a:off x="1112" y="328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17" name="Oval 13"/>
            <p:cNvSpPr>
              <a:spLocks noChangeArrowheads="1"/>
            </p:cNvSpPr>
            <p:nvPr/>
          </p:nvSpPr>
          <p:spPr bwMode="auto">
            <a:xfrm>
              <a:off x="1120" y="364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18" name="Oval 14"/>
            <p:cNvSpPr>
              <a:spLocks noChangeArrowheads="1"/>
            </p:cNvSpPr>
            <p:nvPr/>
          </p:nvSpPr>
          <p:spPr bwMode="auto">
            <a:xfrm>
              <a:off x="4320" y="2048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19" name="Oval 15"/>
            <p:cNvSpPr>
              <a:spLocks noChangeArrowheads="1"/>
            </p:cNvSpPr>
            <p:nvPr/>
          </p:nvSpPr>
          <p:spPr bwMode="auto">
            <a:xfrm>
              <a:off x="800" y="1672"/>
              <a:ext cx="688" cy="2432"/>
            </a:xfrm>
            <a:prstGeom prst="ellipse">
              <a:avLst/>
            </a:prstGeom>
            <a:solidFill>
              <a:srgbClr val="00CC99">
                <a:alpha val="23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latin typeface="Times New Roman" pitchFamily="18" charset="0"/>
              </a:endParaRPr>
            </a:p>
          </p:txBody>
        </p:sp>
        <p:sp>
          <p:nvSpPr>
            <p:cNvPr id="405520" name="Oval 16"/>
            <p:cNvSpPr>
              <a:spLocks noChangeArrowheads="1"/>
            </p:cNvSpPr>
            <p:nvPr/>
          </p:nvSpPr>
          <p:spPr bwMode="auto">
            <a:xfrm>
              <a:off x="4376" y="3032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21" name="Oval 17"/>
            <p:cNvSpPr>
              <a:spLocks noChangeArrowheads="1"/>
            </p:cNvSpPr>
            <p:nvPr/>
          </p:nvSpPr>
          <p:spPr bwMode="auto">
            <a:xfrm>
              <a:off x="4496" y="2664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22" name="Oval 18"/>
            <p:cNvSpPr>
              <a:spLocks noChangeArrowheads="1"/>
            </p:cNvSpPr>
            <p:nvPr/>
          </p:nvSpPr>
          <p:spPr bwMode="auto">
            <a:xfrm>
              <a:off x="4512" y="3496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23" name="Oval 19"/>
            <p:cNvSpPr>
              <a:spLocks noChangeArrowheads="1"/>
            </p:cNvSpPr>
            <p:nvPr/>
          </p:nvSpPr>
          <p:spPr bwMode="auto">
            <a:xfrm>
              <a:off x="4504" y="3952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24" name="Oval 20"/>
            <p:cNvSpPr>
              <a:spLocks noChangeArrowheads="1"/>
            </p:cNvSpPr>
            <p:nvPr/>
          </p:nvSpPr>
          <p:spPr bwMode="auto">
            <a:xfrm>
              <a:off x="4104" y="1632"/>
              <a:ext cx="816" cy="2608"/>
            </a:xfrm>
            <a:prstGeom prst="ellipse">
              <a:avLst/>
            </a:prstGeom>
            <a:solidFill>
              <a:srgbClr val="FF3300">
                <a:alpha val="3200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25" name="Text Box 21"/>
            <p:cNvSpPr txBox="1">
              <a:spLocks noChangeArrowheads="1"/>
            </p:cNvSpPr>
            <p:nvPr/>
          </p:nvSpPr>
          <p:spPr bwMode="auto">
            <a:xfrm>
              <a:off x="326" y="2357"/>
              <a:ext cx="503" cy="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6600" i="1">
                  <a:solidFill>
                    <a:srgbClr val="008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05526" name="Text Box 22"/>
            <p:cNvSpPr txBox="1">
              <a:spLocks noChangeArrowheads="1"/>
            </p:cNvSpPr>
            <p:nvPr/>
          </p:nvSpPr>
          <p:spPr bwMode="auto">
            <a:xfrm>
              <a:off x="4990" y="2396"/>
              <a:ext cx="503" cy="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6600" i="1">
                  <a:solidFill>
                    <a:srgbClr val="FF0000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405529" name="Group 25"/>
          <p:cNvGrpSpPr>
            <a:grpSpLocks/>
          </p:cNvGrpSpPr>
          <p:nvPr/>
        </p:nvGrpSpPr>
        <p:grpSpPr bwMode="auto">
          <a:xfrm>
            <a:off x="3448050" y="2286000"/>
            <a:ext cx="2247900" cy="914400"/>
            <a:chOff x="2190" y="1068"/>
            <a:chExt cx="1416" cy="576"/>
          </a:xfrm>
        </p:grpSpPr>
        <p:sp>
          <p:nvSpPr>
            <p:cNvPr id="405530" name="Text Box 26"/>
            <p:cNvSpPr txBox="1">
              <a:spLocks noChangeArrowheads="1"/>
            </p:cNvSpPr>
            <p:nvPr/>
          </p:nvSpPr>
          <p:spPr bwMode="auto">
            <a:xfrm>
              <a:off x="2190" y="1068"/>
              <a:ext cx="141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5400" i="1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r>
                <a:rPr kumimoji="0" lang="en-US" altLang="zh-TW" sz="5400">
                  <a:solidFill>
                    <a:srgbClr val="000000"/>
                  </a:solidFill>
                  <a:latin typeface="Times New Roman" pitchFamily="18" charset="0"/>
                </a:rPr>
                <a:t>( ) =</a:t>
              </a:r>
            </a:p>
          </p:txBody>
        </p:sp>
        <p:sp>
          <p:nvSpPr>
            <p:cNvPr id="405531" name="Oval 27"/>
            <p:cNvSpPr>
              <a:spLocks noChangeArrowheads="1"/>
            </p:cNvSpPr>
            <p:nvPr/>
          </p:nvSpPr>
          <p:spPr bwMode="auto">
            <a:xfrm>
              <a:off x="2478" y="1316"/>
              <a:ext cx="155" cy="16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32" name="Oval 28"/>
            <p:cNvSpPr>
              <a:spLocks noChangeArrowheads="1"/>
            </p:cNvSpPr>
            <p:nvPr/>
          </p:nvSpPr>
          <p:spPr bwMode="auto">
            <a:xfrm>
              <a:off x="3230" y="1300"/>
              <a:ext cx="195" cy="176"/>
            </a:xfrm>
            <a:prstGeom prst="ellipse">
              <a:avLst/>
            </a:prstGeom>
            <a:solidFill>
              <a:srgbClr val="F8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5534" name="Text Box 30"/>
          <p:cNvSpPr txBox="1">
            <a:spLocks noChangeArrowheads="1"/>
          </p:cNvSpPr>
          <p:nvPr/>
        </p:nvSpPr>
        <p:spPr bwMode="auto">
          <a:xfrm>
            <a:off x="5257800" y="1981200"/>
            <a:ext cx="3059113" cy="466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2400">
                <a:solidFill>
                  <a:srgbClr val="FF0000"/>
                </a:solidFill>
              </a:rPr>
              <a:t>exactly one arrow in</a:t>
            </a:r>
          </a:p>
        </p:txBody>
      </p:sp>
      <p:sp>
        <p:nvSpPr>
          <p:cNvPr id="405538" name="Text Box 34"/>
          <p:cNvSpPr txBox="1">
            <a:spLocks noChangeArrowheads="1"/>
          </p:cNvSpPr>
          <p:nvPr/>
        </p:nvSpPr>
        <p:spPr bwMode="auto">
          <a:xfrm>
            <a:off x="533400" y="1295400"/>
            <a:ext cx="804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Informally, an inverse function f</a:t>
            </a:r>
            <a:r>
              <a:rPr lang="en-US" altLang="zh-TW" baseline="30000"/>
              <a:t>-1 </a:t>
            </a:r>
            <a:r>
              <a:rPr lang="en-US" altLang="zh-TW"/>
              <a:t>is to “undo” the operation of function f.</a:t>
            </a:r>
          </a:p>
        </p:txBody>
      </p:sp>
      <p:sp>
        <p:nvSpPr>
          <p:cNvPr id="405539" name="Text Box 35"/>
          <p:cNvSpPr txBox="1">
            <a:spLocks noChangeArrowheads="1"/>
          </p:cNvSpPr>
          <p:nvPr/>
        </p:nvSpPr>
        <p:spPr bwMode="auto">
          <a:xfrm>
            <a:off x="990600" y="6096000"/>
            <a:ext cx="71945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is an inverse function f</a:t>
            </a:r>
            <a:r>
              <a:rPr lang="en-US" altLang="zh-TW" baseline="30000"/>
              <a:t>-1</a:t>
            </a:r>
            <a:r>
              <a:rPr lang="en-US" altLang="zh-TW"/>
              <a:t> for f if and only if f is a bijection.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5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34" grpId="0" animBg="1"/>
      <p:bldP spid="40553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629025" y="457200"/>
            <a:ext cx="193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Subset Sum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524000" y="1447800"/>
            <a:ext cx="610076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90 numbers, each with at most 25 digits.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So the total sum of the 90 numbers is at most 90x10</a:t>
            </a:r>
            <a:r>
              <a:rPr lang="en-US" altLang="en-US" baseline="30000"/>
              <a:t>25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914400" y="3357563"/>
            <a:ext cx="5262563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Let B be the set of integers from 0 to 90x10</a:t>
            </a:r>
            <a:r>
              <a:rPr lang="en-US" altLang="en-US" baseline="30000"/>
              <a:t>25</a:t>
            </a:r>
            <a:r>
              <a:rPr lang="en-US" altLang="en-US"/>
              <a:t>.</a:t>
            </a:r>
          </a:p>
        </p:txBody>
      </p:sp>
      <p:pic>
        <p:nvPicPr>
          <p:cNvPr id="424966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08538"/>
            <a:ext cx="499427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14800"/>
            <a:ext cx="38862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6842125" y="2605088"/>
            <a:ext cx="1138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50021"/>
                </a:solidFill>
              </a:rPr>
              <a:t>(pigeons)</a:t>
            </a: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6858000" y="3367088"/>
            <a:ext cx="158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50021"/>
                </a:solidFill>
              </a:rPr>
              <a:t>(pigeonholes)</a:t>
            </a:r>
          </a:p>
        </p:txBody>
      </p:sp>
      <p:sp>
        <p:nvSpPr>
          <p:cNvPr id="424970" name="Text Box 10"/>
          <p:cNvSpPr txBox="1">
            <a:spLocks noChangeArrowheads="1"/>
          </p:cNvSpPr>
          <p:nvPr/>
        </p:nvSpPr>
        <p:spPr bwMode="auto">
          <a:xfrm>
            <a:off x="228600" y="5527675"/>
            <a:ext cx="8724900" cy="9239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So, |2</a:t>
            </a:r>
            <a:r>
              <a:rPr lang="en-US" altLang="en-US" baseline="30000"/>
              <a:t>A</a:t>
            </a:r>
            <a:r>
              <a:rPr lang="en-US" altLang="en-US"/>
              <a:t>| &gt; |B|.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By the pigeonhole principle, there are two different subsets with the same sum.</a:t>
            </a:r>
          </a:p>
        </p:txBody>
      </p:sp>
      <p:sp>
        <p:nvSpPr>
          <p:cNvPr id="24586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5757863" cy="36988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Let 2</a:t>
            </a:r>
            <a:r>
              <a:rPr lang="en-US" altLang="en-US" baseline="30000"/>
              <a:t>A</a:t>
            </a:r>
            <a:r>
              <a:rPr lang="en-US" altLang="en-US"/>
              <a:t> be the set of all subsets of the 90 numbers.</a:t>
            </a:r>
          </a:p>
        </p:txBody>
      </p:sp>
    </p:spTree>
    <p:extLst>
      <p:ext uri="{BB962C8B-B14F-4D97-AF65-F5344CB8AC3E}">
        <p14:creationId xmlns:p14="http://schemas.microsoft.com/office/powerpoint/2010/main" val="20780655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7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533400"/>
            <a:ext cx="2933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applications 1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42935" y="1295400"/>
            <a:ext cx="7848600" cy="646331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For every integer n there is a multiple of n that has only 0s and 1s in its decimal representation.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2183" y="2438400"/>
                <a:ext cx="7848600" cy="646331"/>
              </a:xfrm>
              <a:prstGeom prst="rect">
                <a:avLst/>
              </a:prstGeom>
              <a:solidFill>
                <a:srgbClr val="CCFFFF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Consider n different numbers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1, 11, 111, …</m:t>
                    </m:r>
                  </m:oMath>
                </a14:m>
                <a:r>
                  <a:rPr lang="en-US" dirty="0" smtClean="0"/>
                  <a:t> Note that the last number has n 1s in its decimal representation. These are the pigeons.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83" y="2438400"/>
                <a:ext cx="78486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621" t="-3774" b="-15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28600" y="3625334"/>
            <a:ext cx="8763000" cy="369332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If either of these numbers is a multiple of n we are done. So assume otherwise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5393" y="4495800"/>
            <a:ext cx="7887096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Consider the remainder obtained when these numbers are divided by n. </a:t>
            </a:r>
          </a:p>
          <a:p>
            <a:r>
              <a:rPr lang="en-US" dirty="0" smtClean="0"/>
              <a:t>This can take values from 1 to n-1. These are the holes.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578795"/>
            <a:ext cx="8305800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Two of the n numbers will have the same remainder when divided by n. Hence the difference  of these numbers (which contains only 0s and 1s) is a multiple of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6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533400"/>
            <a:ext cx="2983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applications 2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19200"/>
            <a:ext cx="8305800" cy="923330"/>
          </a:xfrm>
          <a:prstGeom prst="rect">
            <a:avLst/>
          </a:prstGeom>
          <a:solidFill>
            <a:srgbClr val="CC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Team DD plays 45 games in April and at least one game each day. Show that there must be a period of consecutive days during which DD plays exactly 14 games.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2679577"/>
                <a:ext cx="8316379" cy="391646"/>
              </a:xfrm>
              <a:prstGeom prst="rect">
                <a:avLst/>
              </a:prstGeom>
              <a:solidFill>
                <a:srgbClr val="CCFFFF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is the number of games played till day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dirty="0" smtClean="0"/>
                  <a:t>. Note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1≤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&lt;…&lt;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=45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679577"/>
                <a:ext cx="8316379" cy="391646"/>
              </a:xfrm>
              <a:prstGeom prst="rect">
                <a:avLst/>
              </a:prstGeom>
              <a:blipFill rotWithShape="1">
                <a:blip r:embed="rId2"/>
                <a:stretch>
                  <a:fillRect t="-6250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" y="3398154"/>
                <a:ext cx="5559279" cy="391646"/>
              </a:xfrm>
              <a:prstGeom prst="rect">
                <a:avLst/>
              </a:prstGeom>
              <a:solidFill>
                <a:srgbClr val="CCFFFF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+14</m:t>
                    </m:r>
                  </m:oMath>
                </a14:m>
                <a:r>
                  <a:rPr lang="en-US" dirty="0" smtClean="0"/>
                  <a:t>.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15≤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&lt;…&lt;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=59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398154"/>
                <a:ext cx="5559279" cy="391646"/>
              </a:xfrm>
              <a:prstGeom prst="rect">
                <a:avLst/>
              </a:prstGeom>
              <a:blipFill rotWithShape="1">
                <a:blip r:embed="rId3"/>
                <a:stretch>
                  <a:fillRect l="-877" t="-6154"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4267200"/>
                <a:ext cx="8001000" cy="668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Consider the 60 numbers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as pigeons. Since these numbers take values between 1 and 59, two of them have the same value.  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267200"/>
                <a:ext cx="8001000" cy="668645"/>
              </a:xfrm>
              <a:prstGeom prst="rect">
                <a:avLst/>
              </a:prstGeom>
              <a:blipFill rotWithShape="1">
                <a:blip r:embed="rId4"/>
                <a:stretch>
                  <a:fillRect l="-609" t="-3636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4800" y="5290577"/>
                <a:ext cx="8323304" cy="3916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s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s are distinct. So it can only be that for some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𝑗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+14.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290577"/>
                <a:ext cx="8323304" cy="391646"/>
              </a:xfrm>
              <a:prstGeom prst="rect">
                <a:avLst/>
              </a:prstGeom>
              <a:blipFill rotWithShape="1">
                <a:blip r:embed="rId5"/>
                <a:stretch>
                  <a:fillRect t="-6250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04800" y="6152511"/>
            <a:ext cx="5989140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Hence from day j+1 to day </a:t>
            </a:r>
            <a:r>
              <a:rPr lang="en-US" dirty="0" err="1" smtClean="0"/>
              <a:t>i</a:t>
            </a:r>
            <a:r>
              <a:rPr lang="en-US" dirty="0" smtClean="0"/>
              <a:t> the team played 14 games.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25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78" name="Oval 34"/>
          <p:cNvSpPr>
            <a:spLocks noChangeArrowheads="1"/>
          </p:cNvSpPr>
          <p:nvPr/>
        </p:nvSpPr>
        <p:spPr bwMode="auto">
          <a:xfrm>
            <a:off x="3733800" y="2971800"/>
            <a:ext cx="1676400" cy="3048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5746" name="Text Box 2"/>
          <p:cNvSpPr txBox="1">
            <a:spLocks noChangeArrowheads="1"/>
          </p:cNvSpPr>
          <p:nvPr/>
        </p:nvSpPr>
        <p:spPr bwMode="auto">
          <a:xfrm>
            <a:off x="2667000" y="457200"/>
            <a:ext cx="3814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Composition of Functions</a:t>
            </a:r>
          </a:p>
        </p:txBody>
      </p:sp>
      <p:sp>
        <p:nvSpPr>
          <p:cNvPr id="415773" name="Text Box 29"/>
          <p:cNvSpPr txBox="1">
            <a:spLocks noChangeArrowheads="1"/>
          </p:cNvSpPr>
          <p:nvPr/>
        </p:nvSpPr>
        <p:spPr bwMode="auto">
          <a:xfrm>
            <a:off x="990600" y="1295400"/>
            <a:ext cx="7116763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Two functions f:X-&gt;Y’, g:Y-&gt;Z so that Y’ is a subset of Y,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the composition of f and g is the function g</a:t>
            </a:r>
            <a:r>
              <a:rPr lang="zh-TW" altLang="en-US"/>
              <a:t>。</a:t>
            </a:r>
            <a:r>
              <a:rPr lang="en-US" altLang="zh-TW"/>
              <a:t>f: X-&gt;Z, where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		g</a:t>
            </a:r>
            <a:r>
              <a:rPr lang="zh-TW" altLang="en-US"/>
              <a:t>。</a:t>
            </a:r>
            <a:r>
              <a:rPr lang="en-US" altLang="zh-TW"/>
              <a:t>f(x) = g(f(x)).</a:t>
            </a:r>
          </a:p>
        </p:txBody>
      </p:sp>
      <p:sp>
        <p:nvSpPr>
          <p:cNvPr id="415775" name="Oval 31"/>
          <p:cNvSpPr>
            <a:spLocks noChangeArrowheads="1"/>
          </p:cNvSpPr>
          <p:nvPr/>
        </p:nvSpPr>
        <p:spPr bwMode="auto">
          <a:xfrm>
            <a:off x="1524000" y="3352800"/>
            <a:ext cx="990600" cy="1981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76" name="Oval 32"/>
          <p:cNvSpPr>
            <a:spLocks noChangeArrowheads="1"/>
          </p:cNvSpPr>
          <p:nvPr/>
        </p:nvSpPr>
        <p:spPr bwMode="auto">
          <a:xfrm>
            <a:off x="4038600" y="3200400"/>
            <a:ext cx="990600" cy="1981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77" name="Oval 33"/>
          <p:cNvSpPr>
            <a:spLocks noChangeArrowheads="1"/>
          </p:cNvSpPr>
          <p:nvPr/>
        </p:nvSpPr>
        <p:spPr bwMode="auto">
          <a:xfrm>
            <a:off x="6629400" y="3200400"/>
            <a:ext cx="1143000" cy="228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79" name="Text Box 35"/>
          <p:cNvSpPr txBox="1">
            <a:spLocks noChangeArrowheads="1"/>
          </p:cNvSpPr>
          <p:nvPr/>
        </p:nvSpPr>
        <p:spPr bwMode="auto">
          <a:xfrm>
            <a:off x="1812925" y="568007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</a:t>
            </a:r>
          </a:p>
        </p:txBody>
      </p:sp>
      <p:sp>
        <p:nvSpPr>
          <p:cNvPr id="415780" name="Text Box 36"/>
          <p:cNvSpPr txBox="1">
            <a:spLocks noChangeArrowheads="1"/>
          </p:cNvSpPr>
          <p:nvPr/>
        </p:nvSpPr>
        <p:spPr bwMode="auto">
          <a:xfrm>
            <a:off x="4419600" y="6248400"/>
            <a:ext cx="328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Y</a:t>
            </a:r>
          </a:p>
        </p:txBody>
      </p:sp>
      <p:sp>
        <p:nvSpPr>
          <p:cNvPr id="415781" name="Text Box 37"/>
          <p:cNvSpPr txBox="1">
            <a:spLocks noChangeArrowheads="1"/>
          </p:cNvSpPr>
          <p:nvPr/>
        </p:nvSpPr>
        <p:spPr bwMode="auto">
          <a:xfrm>
            <a:off x="7086600" y="5638800"/>
            <a:ext cx="34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Z</a:t>
            </a:r>
          </a:p>
        </p:txBody>
      </p:sp>
      <p:sp>
        <p:nvSpPr>
          <p:cNvPr id="415782" name="Oval 38"/>
          <p:cNvSpPr>
            <a:spLocks noChangeArrowheads="1"/>
          </p:cNvSpPr>
          <p:nvPr/>
        </p:nvSpPr>
        <p:spPr bwMode="auto">
          <a:xfrm>
            <a:off x="1905000" y="3657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83" name="Oval 39"/>
          <p:cNvSpPr>
            <a:spLocks noChangeArrowheads="1"/>
          </p:cNvSpPr>
          <p:nvPr/>
        </p:nvSpPr>
        <p:spPr bwMode="auto">
          <a:xfrm>
            <a:off x="1905000" y="4114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84" name="Oval 40"/>
          <p:cNvSpPr>
            <a:spLocks noChangeArrowheads="1"/>
          </p:cNvSpPr>
          <p:nvPr/>
        </p:nvSpPr>
        <p:spPr bwMode="auto">
          <a:xfrm>
            <a:off x="1905000" y="4495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85" name="Oval 41"/>
          <p:cNvSpPr>
            <a:spLocks noChangeArrowheads="1"/>
          </p:cNvSpPr>
          <p:nvPr/>
        </p:nvSpPr>
        <p:spPr bwMode="auto">
          <a:xfrm>
            <a:off x="1905000" y="4876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86" name="Oval 42"/>
          <p:cNvSpPr>
            <a:spLocks noChangeArrowheads="1"/>
          </p:cNvSpPr>
          <p:nvPr/>
        </p:nvSpPr>
        <p:spPr bwMode="auto">
          <a:xfrm>
            <a:off x="4495800" y="35052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87" name="Oval 43"/>
          <p:cNvSpPr>
            <a:spLocks noChangeArrowheads="1"/>
          </p:cNvSpPr>
          <p:nvPr/>
        </p:nvSpPr>
        <p:spPr bwMode="auto">
          <a:xfrm>
            <a:off x="4495800" y="3962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88" name="Oval 44"/>
          <p:cNvSpPr>
            <a:spLocks noChangeArrowheads="1"/>
          </p:cNvSpPr>
          <p:nvPr/>
        </p:nvSpPr>
        <p:spPr bwMode="auto">
          <a:xfrm>
            <a:off x="4495800" y="4343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89" name="Oval 45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90" name="Oval 46"/>
          <p:cNvSpPr>
            <a:spLocks noChangeArrowheads="1"/>
          </p:cNvSpPr>
          <p:nvPr/>
        </p:nvSpPr>
        <p:spPr bwMode="auto">
          <a:xfrm>
            <a:off x="4495800" y="5334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91" name="Oval 47"/>
          <p:cNvSpPr>
            <a:spLocks noChangeArrowheads="1"/>
          </p:cNvSpPr>
          <p:nvPr/>
        </p:nvSpPr>
        <p:spPr bwMode="auto">
          <a:xfrm>
            <a:off x="4495800" y="5638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92" name="Oval 48"/>
          <p:cNvSpPr>
            <a:spLocks noChangeArrowheads="1"/>
          </p:cNvSpPr>
          <p:nvPr/>
        </p:nvSpPr>
        <p:spPr bwMode="auto">
          <a:xfrm>
            <a:off x="7162800" y="35052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93" name="Oval 49"/>
          <p:cNvSpPr>
            <a:spLocks noChangeArrowheads="1"/>
          </p:cNvSpPr>
          <p:nvPr/>
        </p:nvSpPr>
        <p:spPr bwMode="auto">
          <a:xfrm>
            <a:off x="7162800" y="3962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94" name="Oval 50"/>
          <p:cNvSpPr>
            <a:spLocks noChangeArrowheads="1"/>
          </p:cNvSpPr>
          <p:nvPr/>
        </p:nvSpPr>
        <p:spPr bwMode="auto">
          <a:xfrm>
            <a:off x="7162800" y="4343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95" name="Oval 51"/>
          <p:cNvSpPr>
            <a:spLocks noChangeArrowheads="1"/>
          </p:cNvSpPr>
          <p:nvPr/>
        </p:nvSpPr>
        <p:spPr bwMode="auto">
          <a:xfrm>
            <a:off x="7162800" y="4724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96" name="Oval 52"/>
          <p:cNvSpPr>
            <a:spLocks noChangeArrowheads="1"/>
          </p:cNvSpPr>
          <p:nvPr/>
        </p:nvSpPr>
        <p:spPr bwMode="auto">
          <a:xfrm>
            <a:off x="7162800" y="5105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97" name="Line 53"/>
          <p:cNvSpPr>
            <a:spLocks noChangeShapeType="1"/>
          </p:cNvSpPr>
          <p:nvPr/>
        </p:nvSpPr>
        <p:spPr bwMode="auto">
          <a:xfrm flipV="1">
            <a:off x="1981200" y="3581400"/>
            <a:ext cx="2590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798" name="Line 54"/>
          <p:cNvSpPr>
            <a:spLocks noChangeShapeType="1"/>
          </p:cNvSpPr>
          <p:nvPr/>
        </p:nvSpPr>
        <p:spPr bwMode="auto">
          <a:xfrm flipV="1">
            <a:off x="1981200" y="4038600"/>
            <a:ext cx="2590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799" name="Line 55"/>
          <p:cNvSpPr>
            <a:spLocks noChangeShapeType="1"/>
          </p:cNvSpPr>
          <p:nvPr/>
        </p:nvSpPr>
        <p:spPr bwMode="auto">
          <a:xfrm flipV="1">
            <a:off x="1981200" y="3581400"/>
            <a:ext cx="2590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800" name="Line 56"/>
          <p:cNvSpPr>
            <a:spLocks noChangeShapeType="1"/>
          </p:cNvSpPr>
          <p:nvPr/>
        </p:nvSpPr>
        <p:spPr bwMode="auto">
          <a:xfrm flipV="1">
            <a:off x="1981200" y="4800600"/>
            <a:ext cx="2590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801" name="Line 57"/>
          <p:cNvSpPr>
            <a:spLocks noChangeShapeType="1"/>
          </p:cNvSpPr>
          <p:nvPr/>
        </p:nvSpPr>
        <p:spPr bwMode="auto">
          <a:xfrm>
            <a:off x="4648200" y="3581400"/>
            <a:ext cx="2590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802" name="Line 58"/>
          <p:cNvSpPr>
            <a:spLocks noChangeShapeType="1"/>
          </p:cNvSpPr>
          <p:nvPr/>
        </p:nvSpPr>
        <p:spPr bwMode="auto">
          <a:xfrm flipV="1">
            <a:off x="4648200" y="35814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803" name="Line 59"/>
          <p:cNvSpPr>
            <a:spLocks noChangeShapeType="1"/>
          </p:cNvSpPr>
          <p:nvPr/>
        </p:nvSpPr>
        <p:spPr bwMode="auto">
          <a:xfrm>
            <a:off x="4648200" y="4419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804" name="Line 60"/>
          <p:cNvSpPr>
            <a:spLocks noChangeShapeType="1"/>
          </p:cNvSpPr>
          <p:nvPr/>
        </p:nvSpPr>
        <p:spPr bwMode="auto">
          <a:xfrm flipV="1">
            <a:off x="4648200" y="4038600"/>
            <a:ext cx="2514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805" name="Line 61"/>
          <p:cNvSpPr>
            <a:spLocks noChangeShapeType="1"/>
          </p:cNvSpPr>
          <p:nvPr/>
        </p:nvSpPr>
        <p:spPr bwMode="auto">
          <a:xfrm flipV="1">
            <a:off x="4648200" y="3581400"/>
            <a:ext cx="2514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806" name="Line 62"/>
          <p:cNvSpPr>
            <a:spLocks noChangeShapeType="1"/>
          </p:cNvSpPr>
          <p:nvPr/>
        </p:nvSpPr>
        <p:spPr bwMode="auto">
          <a:xfrm flipV="1">
            <a:off x="4648200" y="5181600"/>
            <a:ext cx="2590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808" name="Text Box 64"/>
          <p:cNvSpPr txBox="1">
            <a:spLocks noChangeArrowheads="1"/>
          </p:cNvSpPr>
          <p:nvPr/>
        </p:nvSpPr>
        <p:spPr bwMode="auto">
          <a:xfrm>
            <a:off x="4724400" y="3124200"/>
            <a:ext cx="369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Y’</a:t>
            </a:r>
          </a:p>
        </p:txBody>
      </p:sp>
      <p:sp>
        <p:nvSpPr>
          <p:cNvPr id="415809" name="Text Box 65"/>
          <p:cNvSpPr txBox="1">
            <a:spLocks noChangeArrowheads="1"/>
          </p:cNvSpPr>
          <p:nvPr/>
        </p:nvSpPr>
        <p:spPr bwMode="auto">
          <a:xfrm>
            <a:off x="3048000" y="3062288"/>
            <a:ext cx="300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</a:t>
            </a:r>
          </a:p>
        </p:txBody>
      </p:sp>
      <p:sp>
        <p:nvSpPr>
          <p:cNvPr id="415810" name="Text Box 66"/>
          <p:cNvSpPr txBox="1">
            <a:spLocks noChangeArrowheads="1"/>
          </p:cNvSpPr>
          <p:nvPr/>
        </p:nvSpPr>
        <p:spPr bwMode="auto">
          <a:xfrm>
            <a:off x="5867400" y="3048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6828" name="Group 60"/>
          <p:cNvGraphicFramePr>
            <a:graphicFrameLocks noGrp="1"/>
          </p:cNvGraphicFramePr>
          <p:nvPr/>
        </p:nvGraphicFramePr>
        <p:xfrm>
          <a:off x="381000" y="1295400"/>
          <a:ext cx="8382000" cy="4953000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Function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Function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g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。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injective?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g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。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 surjective?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g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。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bijective?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f:X-&gt;Y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 surjective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g:Y-&gt;Z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g injective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f:X-&gt;Y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 surjective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g:Y-&gt;Z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g surjective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f:X-&gt;Y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 injective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g:Y-&gt;Z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g surjective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f:X-&gt;Y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 bijective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g:Y-&gt;Z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g bijective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f:X-&gt;Y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</a:t>
                      </a:r>
                      <a:r>
                        <a:rPr kumimoji="1" lang="en-US" altLang="zh-TW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-1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:Y-&gt;X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6814" name="Text Box 46"/>
          <p:cNvSpPr txBox="1">
            <a:spLocks noChangeArrowheads="1"/>
          </p:cNvSpPr>
          <p:nvPr/>
        </p:nvSpPr>
        <p:spPr bwMode="auto">
          <a:xfrm>
            <a:off x="3048000" y="457200"/>
            <a:ext cx="296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In-Class Exercises</a:t>
            </a:r>
          </a:p>
        </p:txBody>
      </p:sp>
      <p:sp>
        <p:nvSpPr>
          <p:cNvPr id="416830" name="Rectangle 62"/>
          <p:cNvSpPr>
            <a:spLocks noChangeArrowheads="1"/>
          </p:cNvSpPr>
          <p:nvPr/>
        </p:nvSpPr>
        <p:spPr bwMode="auto">
          <a:xfrm>
            <a:off x="3733800" y="2133600"/>
            <a:ext cx="487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16831" name="Rectangle 63"/>
          <p:cNvSpPr>
            <a:spLocks noChangeArrowheads="1"/>
          </p:cNvSpPr>
          <p:nvPr/>
        </p:nvSpPr>
        <p:spPr bwMode="auto">
          <a:xfrm>
            <a:off x="5410200" y="2133600"/>
            <a:ext cx="487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16832" name="Rectangle 64"/>
          <p:cNvSpPr>
            <a:spLocks noChangeArrowheads="1"/>
          </p:cNvSpPr>
          <p:nvPr/>
        </p:nvSpPr>
        <p:spPr bwMode="auto">
          <a:xfrm>
            <a:off x="7086600" y="2147888"/>
            <a:ext cx="487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16833" name="Rectangle 65"/>
          <p:cNvSpPr>
            <a:spLocks noChangeArrowheads="1"/>
          </p:cNvSpPr>
          <p:nvPr/>
        </p:nvSpPr>
        <p:spPr bwMode="auto">
          <a:xfrm>
            <a:off x="7086600" y="2986088"/>
            <a:ext cx="487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16834" name="Rectangle 66"/>
          <p:cNvSpPr>
            <a:spLocks noChangeArrowheads="1"/>
          </p:cNvSpPr>
          <p:nvPr/>
        </p:nvSpPr>
        <p:spPr bwMode="auto">
          <a:xfrm>
            <a:off x="3733800" y="2971800"/>
            <a:ext cx="487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16835" name="Rectangle 67"/>
          <p:cNvSpPr>
            <a:spLocks noChangeArrowheads="1"/>
          </p:cNvSpPr>
          <p:nvPr/>
        </p:nvSpPr>
        <p:spPr bwMode="auto">
          <a:xfrm>
            <a:off x="3733800" y="3748088"/>
            <a:ext cx="487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16836" name="Rectangle 68"/>
          <p:cNvSpPr>
            <a:spLocks noChangeArrowheads="1"/>
          </p:cNvSpPr>
          <p:nvPr/>
        </p:nvSpPr>
        <p:spPr bwMode="auto">
          <a:xfrm>
            <a:off x="5410200" y="3748088"/>
            <a:ext cx="487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16837" name="Rectangle 69"/>
          <p:cNvSpPr>
            <a:spLocks noChangeArrowheads="1"/>
          </p:cNvSpPr>
          <p:nvPr/>
        </p:nvSpPr>
        <p:spPr bwMode="auto">
          <a:xfrm>
            <a:off x="7086600" y="3748088"/>
            <a:ext cx="487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16839" name="Rectangle 71"/>
          <p:cNvSpPr>
            <a:spLocks noChangeArrowheads="1"/>
          </p:cNvSpPr>
          <p:nvPr/>
        </p:nvSpPr>
        <p:spPr bwMode="auto">
          <a:xfrm>
            <a:off x="5410200" y="29718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16840" name="Rectangle 72"/>
          <p:cNvSpPr>
            <a:spLocks noChangeArrowheads="1"/>
          </p:cNvSpPr>
          <p:nvPr/>
        </p:nvSpPr>
        <p:spPr bwMode="auto">
          <a:xfrm>
            <a:off x="3733800" y="45862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16841" name="Rectangle 73"/>
          <p:cNvSpPr>
            <a:spLocks noChangeArrowheads="1"/>
          </p:cNvSpPr>
          <p:nvPr/>
        </p:nvSpPr>
        <p:spPr bwMode="auto">
          <a:xfrm>
            <a:off x="5410200" y="45720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16842" name="Rectangle 74"/>
          <p:cNvSpPr>
            <a:spLocks noChangeArrowheads="1"/>
          </p:cNvSpPr>
          <p:nvPr/>
        </p:nvSpPr>
        <p:spPr bwMode="auto">
          <a:xfrm>
            <a:off x="7086600" y="45862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16843" name="Rectangle 75"/>
          <p:cNvSpPr>
            <a:spLocks noChangeArrowheads="1"/>
          </p:cNvSpPr>
          <p:nvPr/>
        </p:nvSpPr>
        <p:spPr bwMode="auto">
          <a:xfrm>
            <a:off x="7086600" y="54244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16844" name="Rectangle 76"/>
          <p:cNvSpPr>
            <a:spLocks noChangeArrowheads="1"/>
          </p:cNvSpPr>
          <p:nvPr/>
        </p:nvSpPr>
        <p:spPr bwMode="auto">
          <a:xfrm>
            <a:off x="5410200" y="54102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16845" name="Rectangle 77"/>
          <p:cNvSpPr>
            <a:spLocks noChangeArrowheads="1"/>
          </p:cNvSpPr>
          <p:nvPr/>
        </p:nvSpPr>
        <p:spPr bwMode="auto">
          <a:xfrm>
            <a:off x="3733800" y="54102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830" grpId="0"/>
      <p:bldP spid="416831" grpId="0"/>
      <p:bldP spid="416832" grpId="0"/>
      <p:bldP spid="416833" grpId="0"/>
      <p:bldP spid="416834" grpId="0"/>
      <p:bldP spid="416835" grpId="0"/>
      <p:bldP spid="416836" grpId="0"/>
      <p:bldP spid="416837" grpId="0"/>
      <p:bldP spid="416839" grpId="0"/>
      <p:bldP spid="416840" grpId="0"/>
      <p:bldP spid="416841" grpId="0"/>
      <p:bldP spid="416842" grpId="0"/>
      <p:bldP spid="416843" grpId="0"/>
      <p:bldP spid="416844" grpId="0"/>
      <p:bldP spid="4168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3644900" y="457200"/>
            <a:ext cx="176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Cardinality</a:t>
            </a: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1295400" y="1371600"/>
            <a:ext cx="705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Functions are useful to compare the sizes of two different sets.</a:t>
            </a:r>
          </a:p>
        </p:txBody>
      </p:sp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1295400" y="2362200"/>
            <a:ext cx="6218369" cy="369332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A50021"/>
                </a:solidFill>
              </a:rPr>
              <a:t>Question</a:t>
            </a:r>
            <a:r>
              <a:rPr lang="en-US" altLang="zh-TW" dirty="0"/>
              <a:t>: </a:t>
            </a:r>
            <a:r>
              <a:rPr lang="en-US" altLang="zh-TW" dirty="0" smtClean="0"/>
              <a:t>Do </a:t>
            </a:r>
            <a:r>
              <a:rPr lang="en-US" altLang="zh-TW" dirty="0"/>
              <a:t>all infinite sets </a:t>
            </a:r>
            <a:r>
              <a:rPr lang="en-US" altLang="zh-TW" dirty="0" smtClean="0"/>
              <a:t>have </a:t>
            </a:r>
            <a:r>
              <a:rPr lang="en-US" altLang="zh-TW" dirty="0"/>
              <a:t>the same cardinality?</a:t>
            </a:r>
          </a:p>
        </p:txBody>
      </p:sp>
      <p:sp>
        <p:nvSpPr>
          <p:cNvPr id="185357" name="Text Box 13"/>
          <p:cNvSpPr txBox="1">
            <a:spLocks noChangeArrowheads="1"/>
          </p:cNvSpPr>
          <p:nvPr/>
        </p:nvSpPr>
        <p:spPr bwMode="auto">
          <a:xfrm>
            <a:off x="1295400" y="3352800"/>
            <a:ext cx="6249988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Two sets A and B have the same cardinality if and only if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there is a bijection between A and B.</a:t>
            </a:r>
          </a:p>
        </p:txBody>
      </p:sp>
      <p:sp>
        <p:nvSpPr>
          <p:cNvPr id="185358" name="Text Box 14"/>
          <p:cNvSpPr txBox="1">
            <a:spLocks noChangeArrowheads="1"/>
          </p:cNvSpPr>
          <p:nvPr/>
        </p:nvSpPr>
        <p:spPr bwMode="auto">
          <a:xfrm>
            <a:off x="1295401" y="4876800"/>
            <a:ext cx="6324600" cy="64633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dirty="0"/>
              <a:t>A </a:t>
            </a:r>
            <a:r>
              <a:rPr lang="en-US" altLang="zh-TW" dirty="0" smtClean="0"/>
              <a:t>set, S, </a:t>
            </a:r>
            <a:r>
              <a:rPr lang="en-US" altLang="zh-TW" dirty="0"/>
              <a:t>is </a:t>
            </a:r>
            <a:r>
              <a:rPr lang="en-US" altLang="zh-TW" dirty="0">
                <a:solidFill>
                  <a:srgbClr val="A50021"/>
                </a:solidFill>
              </a:rPr>
              <a:t>countable</a:t>
            </a:r>
            <a:r>
              <a:rPr lang="en-US" altLang="zh-TW" dirty="0"/>
              <a:t> if </a:t>
            </a:r>
            <a:r>
              <a:rPr lang="en-US" altLang="zh-TW" dirty="0" smtClean="0"/>
              <a:t>there exists an injective mapping from S to the </a:t>
            </a:r>
            <a:r>
              <a:rPr lang="en-US" altLang="zh-TW" dirty="0"/>
              <a:t>set of positive integers.</a:t>
            </a:r>
          </a:p>
        </p:txBody>
      </p:sp>
    </p:spTree>
    <p:extLst>
      <p:ext uri="{BB962C8B-B14F-4D97-AF65-F5344CB8AC3E}">
        <p14:creationId xmlns:p14="http://schemas.microsoft.com/office/powerpoint/2010/main" val="377960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7" grpId="0" animBg="1"/>
      <p:bldP spid="1853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Text Box 2"/>
          <p:cNvSpPr txBox="1">
            <a:spLocks noChangeArrowheads="1"/>
          </p:cNvSpPr>
          <p:nvPr/>
        </p:nvSpPr>
        <p:spPr bwMode="auto">
          <a:xfrm>
            <a:off x="2286000" y="457200"/>
            <a:ext cx="450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Integers vs Positive Integers</a:t>
            </a:r>
          </a:p>
        </p:txBody>
      </p:sp>
      <p:sp>
        <p:nvSpPr>
          <p:cNvPr id="419844" name="Rectangle 4"/>
          <p:cNvSpPr>
            <a:spLocks noChangeArrowheads="1"/>
          </p:cNvSpPr>
          <p:nvPr/>
        </p:nvSpPr>
        <p:spPr bwMode="auto">
          <a:xfrm>
            <a:off x="762000" y="2362200"/>
            <a:ext cx="8077200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dirty="0"/>
              <a:t>Define </a:t>
            </a:r>
            <a:r>
              <a:rPr lang="en-US" altLang="zh-TW" dirty="0" smtClean="0"/>
              <a:t>an injection from the set of all </a:t>
            </a:r>
            <a:r>
              <a:rPr lang="en-US" altLang="zh-TW" dirty="0"/>
              <a:t>integers </a:t>
            </a:r>
            <a:r>
              <a:rPr lang="en-US" altLang="zh-TW" dirty="0" smtClean="0"/>
              <a:t>to </a:t>
            </a:r>
            <a:r>
              <a:rPr lang="en-US" altLang="zh-TW" dirty="0"/>
              <a:t>the positive </a:t>
            </a:r>
            <a:r>
              <a:rPr lang="en-US" altLang="zh-TW" dirty="0" smtClean="0"/>
              <a:t>integers.</a:t>
            </a:r>
            <a:endParaRPr lang="en-US" altLang="zh-TW" dirty="0"/>
          </a:p>
        </p:txBody>
      </p:sp>
      <p:sp>
        <p:nvSpPr>
          <p:cNvPr id="419845" name="Text Box 5"/>
          <p:cNvSpPr txBox="1">
            <a:spLocks noChangeArrowheads="1"/>
          </p:cNvSpPr>
          <p:nvPr/>
        </p:nvSpPr>
        <p:spPr bwMode="auto">
          <a:xfrm>
            <a:off x="2667000" y="1447800"/>
            <a:ext cx="37433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Is the set of integers countable?</a:t>
            </a:r>
          </a:p>
        </p:txBody>
      </p:sp>
      <p:sp>
        <p:nvSpPr>
          <p:cNvPr id="419846" name="Rectangle 6"/>
          <p:cNvSpPr>
            <a:spLocks noChangeArrowheads="1"/>
          </p:cNvSpPr>
          <p:nvPr/>
        </p:nvSpPr>
        <p:spPr bwMode="auto">
          <a:xfrm>
            <a:off x="2971800" y="3200400"/>
            <a:ext cx="3238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dirty="0"/>
              <a:t>1  2   3   4    5   6    7   8 . . .</a:t>
            </a:r>
          </a:p>
          <a:p>
            <a:r>
              <a:rPr lang="en-US" altLang="zh-TW" dirty="0"/>
              <a:t>0  1  −1   2  −2   3  −3   4 . . .</a:t>
            </a:r>
          </a:p>
        </p:txBody>
      </p:sp>
      <p:sp>
        <p:nvSpPr>
          <p:cNvPr id="419847" name="Rectangle 7"/>
          <p:cNvSpPr>
            <a:spLocks noChangeArrowheads="1"/>
          </p:cNvSpPr>
          <p:nvPr/>
        </p:nvSpPr>
        <p:spPr bwMode="auto">
          <a:xfrm>
            <a:off x="3886200" y="4191000"/>
            <a:ext cx="2590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n/2, if n is even;</a:t>
            </a:r>
          </a:p>
          <a:p>
            <a:pPr>
              <a:lnSpc>
                <a:spcPct val="150000"/>
              </a:lnSpc>
            </a:pPr>
            <a:r>
              <a:rPr lang="en-US" altLang="zh-TW"/>
              <a:t>−(n − 1)/2, if n is odd.</a:t>
            </a:r>
          </a:p>
        </p:txBody>
      </p:sp>
      <p:sp>
        <p:nvSpPr>
          <p:cNvPr id="419848" name="Text Box 8"/>
          <p:cNvSpPr txBox="1">
            <a:spLocks noChangeArrowheads="1"/>
          </p:cNvSpPr>
          <p:nvPr/>
        </p:nvSpPr>
        <p:spPr bwMode="auto">
          <a:xfrm>
            <a:off x="2803525" y="4384675"/>
            <a:ext cx="771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f(n) =</a:t>
            </a:r>
          </a:p>
        </p:txBody>
      </p:sp>
      <p:sp>
        <p:nvSpPr>
          <p:cNvPr id="419849" name="AutoShape 9"/>
          <p:cNvSpPr>
            <a:spLocks/>
          </p:cNvSpPr>
          <p:nvPr/>
        </p:nvSpPr>
        <p:spPr bwMode="auto">
          <a:xfrm>
            <a:off x="3581400" y="41148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50" name="Text Box 10"/>
          <p:cNvSpPr txBox="1">
            <a:spLocks noChangeArrowheads="1"/>
          </p:cNvSpPr>
          <p:nvPr/>
        </p:nvSpPr>
        <p:spPr bwMode="auto">
          <a:xfrm>
            <a:off x="2522538" y="5410200"/>
            <a:ext cx="4030662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So, the set of integers is countable.</a:t>
            </a:r>
          </a:p>
        </p:txBody>
      </p:sp>
    </p:spTree>
    <p:extLst>
      <p:ext uri="{BB962C8B-B14F-4D97-AF65-F5344CB8AC3E}">
        <p14:creationId xmlns:p14="http://schemas.microsoft.com/office/powerpoint/2010/main" val="25748485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4" grpId="0" animBg="1"/>
      <p:bldP spid="419846" grpId="0"/>
      <p:bldP spid="419847" grpId="0"/>
      <p:bldP spid="419848" grpId="0"/>
      <p:bldP spid="419849" grpId="0" animBg="1"/>
      <p:bldP spid="4198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Text Box 2"/>
          <p:cNvSpPr txBox="1">
            <a:spLocks noChangeArrowheads="1"/>
          </p:cNvSpPr>
          <p:nvPr/>
        </p:nvSpPr>
        <p:spPr bwMode="auto">
          <a:xfrm>
            <a:off x="1676400" y="1371600"/>
            <a:ext cx="5844870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A50021"/>
                </a:solidFill>
              </a:rPr>
              <a:t>Question</a:t>
            </a:r>
            <a:r>
              <a:rPr lang="en-US" altLang="zh-TW" dirty="0"/>
              <a:t>: Is the set of </a:t>
            </a:r>
            <a:r>
              <a:rPr lang="en-US" altLang="zh-TW" b="1" dirty="0"/>
              <a:t>rational </a:t>
            </a:r>
            <a:r>
              <a:rPr lang="en-US" altLang="zh-TW" b="1" dirty="0" smtClean="0"/>
              <a:t>numbers</a:t>
            </a:r>
            <a:r>
              <a:rPr lang="en-US" altLang="zh-TW" dirty="0" smtClean="0"/>
              <a:t> </a:t>
            </a:r>
            <a:r>
              <a:rPr lang="en-US" altLang="zh-TW" dirty="0"/>
              <a:t>countable?</a:t>
            </a:r>
          </a:p>
        </p:txBody>
      </p:sp>
      <p:sp>
        <p:nvSpPr>
          <p:cNvPr id="422915" name="Text Box 3"/>
          <p:cNvSpPr txBox="1">
            <a:spLocks noChangeArrowheads="1"/>
          </p:cNvSpPr>
          <p:nvPr/>
        </p:nvSpPr>
        <p:spPr bwMode="auto">
          <a:xfrm>
            <a:off x="1676400" y="457200"/>
            <a:ext cx="5829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Rational Numbers vs Positive Integers</a:t>
            </a:r>
          </a:p>
        </p:txBody>
      </p:sp>
      <p:sp>
        <p:nvSpPr>
          <p:cNvPr id="422917" name="Text Box 5"/>
          <p:cNvSpPr txBox="1">
            <a:spLocks noChangeArrowheads="1"/>
          </p:cNvSpPr>
          <p:nvPr/>
        </p:nvSpPr>
        <p:spPr bwMode="auto">
          <a:xfrm>
            <a:off x="995040" y="2706469"/>
            <a:ext cx="7239000" cy="646331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dirty="0"/>
              <a:t>We want to show that the set </a:t>
            </a:r>
            <a:r>
              <a:rPr lang="en-US" altLang="zh-TW" dirty="0" smtClean="0"/>
              <a:t>rational numbers is </a:t>
            </a:r>
            <a:r>
              <a:rPr lang="en-US" altLang="zh-TW" dirty="0"/>
              <a:t>countable, by defining </a:t>
            </a:r>
            <a:r>
              <a:rPr lang="en-US" altLang="zh-TW" dirty="0" smtClean="0"/>
              <a:t>an </a:t>
            </a:r>
            <a:r>
              <a:rPr lang="en-US" altLang="zh-TW" b="1" dirty="0" smtClean="0">
                <a:solidFill>
                  <a:srgbClr val="A50021"/>
                </a:solidFill>
              </a:rPr>
              <a:t>injective mapping</a:t>
            </a:r>
            <a:r>
              <a:rPr lang="en-US" altLang="zh-TW" dirty="0" smtClean="0"/>
              <a:t> </a:t>
            </a:r>
            <a:r>
              <a:rPr lang="en-US" altLang="zh-TW" dirty="0"/>
              <a:t>to the set of positive integers.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06501" y="4648200"/>
            <a:ext cx="70231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dirty="0" smtClean="0"/>
              <a:t>The mapping is defined by visiting the rational numbers in a specific order such that all numbers appear. 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17019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7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723900" y="1066800"/>
            <a:ext cx="80391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1600">
                <a:latin typeface="Courier" pitchFamily="49" charset="0"/>
              </a:rPr>
              <a:t>(0, 0), (0, 1), (0,−1), (0, 2), (0,−2), (0, 3), (0,−3), . . .</a:t>
            </a:r>
          </a:p>
          <a:p>
            <a:r>
              <a:rPr lang="en-US" altLang="zh-TW" sz="1600">
                <a:latin typeface="Courier" pitchFamily="49" charset="0"/>
              </a:rPr>
              <a:t>(1, 0), (1, 1), (1,−1), (1, 2), (1,−2), (1, 3), (1,−3), . . .</a:t>
            </a:r>
          </a:p>
          <a:p>
            <a:r>
              <a:rPr lang="en-US" altLang="zh-TW" sz="1600">
                <a:latin typeface="Courier" pitchFamily="49" charset="0"/>
              </a:rPr>
              <a:t>(−1, 0),(−1, 1),(−1,−1),(−1, 2),(−1,−2),(−1, 3), (−1,−3), . . . </a:t>
            </a:r>
          </a:p>
          <a:p>
            <a:r>
              <a:rPr lang="en-US" altLang="zh-TW" sz="1600">
                <a:latin typeface="Courier" pitchFamily="49" charset="0"/>
              </a:rPr>
              <a:t>(2, 0), (2, 1), (2,−1), (2, 2), (2,−2), (2, 3),  (2,−3), . . .</a:t>
            </a:r>
          </a:p>
          <a:p>
            <a:r>
              <a:rPr lang="en-US" altLang="zh-TW" sz="1600">
                <a:latin typeface="Courier" pitchFamily="49" charset="0"/>
              </a:rPr>
              <a:t>(−2, 0),(−2, 1),(−2,−1),(−2, 2),(−2,−2), (−2, 3),(−2,−3), . . .</a:t>
            </a:r>
          </a:p>
        </p:txBody>
      </p:sp>
      <p:sp>
        <p:nvSpPr>
          <p:cNvPr id="183306" name="Text Box 10"/>
          <p:cNvSpPr txBox="1">
            <a:spLocks noChangeArrowheads="1"/>
          </p:cNvSpPr>
          <p:nvPr/>
        </p:nvSpPr>
        <p:spPr bwMode="auto">
          <a:xfrm>
            <a:off x="1270863" y="3738563"/>
            <a:ext cx="67818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dirty="0"/>
              <a:t>The trick is to visit the rational numbers diagonal by diagonal.</a:t>
            </a:r>
          </a:p>
        </p:txBody>
      </p:sp>
      <p:sp>
        <p:nvSpPr>
          <p:cNvPr id="183307" name="Text Box 11"/>
          <p:cNvSpPr txBox="1">
            <a:spLocks noChangeArrowheads="1"/>
          </p:cNvSpPr>
          <p:nvPr/>
        </p:nvSpPr>
        <p:spPr bwMode="auto">
          <a:xfrm>
            <a:off x="1193006" y="4572000"/>
            <a:ext cx="6757987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Each diagonal is finite, so eventually every pair will be visited.</a:t>
            </a:r>
          </a:p>
        </p:txBody>
      </p:sp>
      <p:sp>
        <p:nvSpPr>
          <p:cNvPr id="183308" name="Text Box 12"/>
          <p:cNvSpPr txBox="1">
            <a:spLocks noChangeArrowheads="1"/>
          </p:cNvSpPr>
          <p:nvPr/>
        </p:nvSpPr>
        <p:spPr bwMode="auto">
          <a:xfrm>
            <a:off x="381000" y="5545138"/>
            <a:ext cx="8229600" cy="646331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dirty="0"/>
              <a:t>Therefore, there is </a:t>
            </a:r>
            <a:r>
              <a:rPr lang="en-US" altLang="zh-TW" dirty="0" smtClean="0"/>
              <a:t>an injective mapping from the </a:t>
            </a:r>
            <a:r>
              <a:rPr lang="en-US" altLang="zh-TW" dirty="0" err="1" smtClean="0"/>
              <a:t>rationals</a:t>
            </a:r>
            <a:r>
              <a:rPr lang="en-US" altLang="zh-TW" dirty="0" smtClean="0"/>
              <a:t> to the set </a:t>
            </a:r>
            <a:r>
              <a:rPr lang="en-US" altLang="zh-TW" dirty="0"/>
              <a:t>of positive </a:t>
            </a:r>
            <a:r>
              <a:rPr lang="en-US" altLang="zh-TW" dirty="0" err="1" smtClean="0"/>
              <a:t>integers,and</a:t>
            </a:r>
            <a:r>
              <a:rPr lang="en-US" altLang="zh-TW" dirty="0" smtClean="0"/>
              <a:t> </a:t>
            </a:r>
            <a:r>
              <a:rPr lang="en-US" altLang="zh-TW" dirty="0"/>
              <a:t>so the set of rational numbers is countable.</a:t>
            </a:r>
          </a:p>
        </p:txBody>
      </p:sp>
      <p:sp>
        <p:nvSpPr>
          <p:cNvPr id="183309" name="Text Box 13"/>
          <p:cNvSpPr txBox="1">
            <a:spLocks noChangeArrowheads="1"/>
          </p:cNvSpPr>
          <p:nvPr/>
        </p:nvSpPr>
        <p:spPr bwMode="auto">
          <a:xfrm>
            <a:off x="1676400" y="457200"/>
            <a:ext cx="5829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Rational Numbers vs Positive Integers</a:t>
            </a:r>
          </a:p>
        </p:txBody>
      </p:sp>
      <p:sp>
        <p:nvSpPr>
          <p:cNvPr id="183310" name="Line 14"/>
          <p:cNvSpPr>
            <a:spLocks noChangeShapeType="1"/>
          </p:cNvSpPr>
          <p:nvPr/>
        </p:nvSpPr>
        <p:spPr bwMode="auto">
          <a:xfrm flipV="1">
            <a:off x="762000" y="11430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11" name="Line 15"/>
          <p:cNvSpPr>
            <a:spLocks noChangeShapeType="1"/>
          </p:cNvSpPr>
          <p:nvPr/>
        </p:nvSpPr>
        <p:spPr bwMode="auto">
          <a:xfrm flipV="1">
            <a:off x="762000" y="1143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12" name="Line 16"/>
          <p:cNvSpPr>
            <a:spLocks noChangeShapeType="1"/>
          </p:cNvSpPr>
          <p:nvPr/>
        </p:nvSpPr>
        <p:spPr bwMode="auto">
          <a:xfrm flipV="1">
            <a:off x="762000" y="1143000"/>
            <a:ext cx="2667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13" name="Line 17"/>
          <p:cNvSpPr>
            <a:spLocks noChangeShapeType="1"/>
          </p:cNvSpPr>
          <p:nvPr/>
        </p:nvSpPr>
        <p:spPr bwMode="auto">
          <a:xfrm flipV="1">
            <a:off x="762000" y="1143000"/>
            <a:ext cx="3657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14" name="Line 18"/>
          <p:cNvSpPr>
            <a:spLocks noChangeShapeType="1"/>
          </p:cNvSpPr>
          <p:nvPr/>
        </p:nvSpPr>
        <p:spPr bwMode="auto">
          <a:xfrm flipV="1">
            <a:off x="762000" y="1143000"/>
            <a:ext cx="4572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914400" y="2648764"/>
            <a:ext cx="7315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dirty="0" smtClean="0"/>
              <a:t>If we first visit all numbers in first row/column then we will never reach the second row/column. 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100578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3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3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3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6" grpId="0" animBg="1"/>
      <p:bldP spid="183307" grpId="0" animBg="1"/>
      <p:bldP spid="183308" grpId="0" animBg="1"/>
      <p:bldP spid="183310" grpId="0" animBg="1"/>
      <p:bldP spid="183311" grpId="0" animBg="1"/>
      <p:bldP spid="183312" grpId="0" animBg="1"/>
      <p:bldP spid="183313" grpId="0" animBg="1"/>
      <p:bldP spid="183314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Text Box 2"/>
          <p:cNvSpPr txBox="1">
            <a:spLocks noChangeArrowheads="1"/>
          </p:cNvSpPr>
          <p:nvPr/>
        </p:nvSpPr>
        <p:spPr bwMode="auto">
          <a:xfrm>
            <a:off x="1905000" y="1295400"/>
            <a:ext cx="5431295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A50021"/>
                </a:solidFill>
              </a:rPr>
              <a:t>Question</a:t>
            </a:r>
            <a:r>
              <a:rPr lang="en-US" altLang="zh-TW" dirty="0"/>
              <a:t>: Is the set of </a:t>
            </a:r>
            <a:r>
              <a:rPr lang="en-US" altLang="zh-TW" b="1" dirty="0"/>
              <a:t>real </a:t>
            </a:r>
            <a:r>
              <a:rPr lang="en-US" altLang="zh-TW" b="1" dirty="0" smtClean="0"/>
              <a:t>numbers</a:t>
            </a:r>
            <a:r>
              <a:rPr lang="en-US" altLang="zh-TW" dirty="0" smtClean="0"/>
              <a:t> </a:t>
            </a:r>
            <a:r>
              <a:rPr lang="en-US" altLang="zh-TW" dirty="0"/>
              <a:t>countable?</a:t>
            </a:r>
          </a:p>
        </p:txBody>
      </p:sp>
      <p:sp>
        <p:nvSpPr>
          <p:cNvPr id="423939" name="Text Box 3"/>
          <p:cNvSpPr txBox="1">
            <a:spLocks noChangeArrowheads="1"/>
          </p:cNvSpPr>
          <p:nvPr/>
        </p:nvSpPr>
        <p:spPr bwMode="auto">
          <a:xfrm>
            <a:off x="838200" y="2098675"/>
            <a:ext cx="7827784" cy="369332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Theorem: </a:t>
            </a:r>
            <a:r>
              <a:rPr lang="en-US" altLang="zh-TW" b="1" dirty="0">
                <a:solidFill>
                  <a:srgbClr val="A50021"/>
                </a:solidFill>
              </a:rPr>
              <a:t>No </a:t>
            </a:r>
            <a:r>
              <a:rPr lang="en-US" altLang="zh-TW" b="1" dirty="0" smtClean="0">
                <a:solidFill>
                  <a:srgbClr val="A50021"/>
                </a:solidFill>
              </a:rPr>
              <a:t>injective</a:t>
            </a:r>
            <a:r>
              <a:rPr lang="en-US" altLang="zh-TW" dirty="0" smtClean="0"/>
              <a:t> </a:t>
            </a:r>
            <a:r>
              <a:rPr lang="en-US" altLang="zh-TW" dirty="0"/>
              <a:t>mapping from real numbers to </a:t>
            </a:r>
            <a:r>
              <a:rPr lang="en-US" altLang="zh-TW" dirty="0" smtClean="0"/>
              <a:t>positive integers.</a:t>
            </a:r>
            <a:endParaRPr lang="en-US" altLang="zh-TW" dirty="0"/>
          </a:p>
        </p:txBody>
      </p:sp>
      <p:sp>
        <p:nvSpPr>
          <p:cNvPr id="423940" name="Text Box 4"/>
          <p:cNvSpPr txBox="1">
            <a:spLocks noChangeArrowheads="1"/>
          </p:cNvSpPr>
          <p:nvPr/>
        </p:nvSpPr>
        <p:spPr bwMode="auto">
          <a:xfrm>
            <a:off x="1887538" y="457200"/>
            <a:ext cx="528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Real Numbers vs Positive Integers</a:t>
            </a:r>
          </a:p>
        </p:txBody>
      </p:sp>
      <p:pic>
        <p:nvPicPr>
          <p:cNvPr id="423941" name="Picture 5" descr="429px-Diagonal_argument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667000"/>
            <a:ext cx="4086225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3942" name="Line 6"/>
          <p:cNvSpPr>
            <a:spLocks noChangeShapeType="1"/>
          </p:cNvSpPr>
          <p:nvPr/>
        </p:nvSpPr>
        <p:spPr bwMode="auto">
          <a:xfrm flipV="1">
            <a:off x="3810000" y="2895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943" name="Text Box 7"/>
          <p:cNvSpPr txBox="1">
            <a:spLocks noChangeArrowheads="1"/>
          </p:cNvSpPr>
          <p:nvPr/>
        </p:nvSpPr>
        <p:spPr bwMode="auto">
          <a:xfrm>
            <a:off x="152400" y="2971800"/>
            <a:ext cx="3744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/>
              <a:t>The string map to the first natural number</a:t>
            </a:r>
          </a:p>
        </p:txBody>
      </p:sp>
      <p:sp>
        <p:nvSpPr>
          <p:cNvPr id="423944" name="Line 8"/>
          <p:cNvSpPr>
            <a:spLocks noChangeShapeType="1"/>
          </p:cNvSpPr>
          <p:nvPr/>
        </p:nvSpPr>
        <p:spPr bwMode="auto">
          <a:xfrm>
            <a:off x="3810000" y="3657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945" name="Text Box 9"/>
          <p:cNvSpPr txBox="1">
            <a:spLocks noChangeArrowheads="1"/>
          </p:cNvSpPr>
          <p:nvPr/>
        </p:nvSpPr>
        <p:spPr bwMode="auto">
          <a:xfrm>
            <a:off x="152400" y="3505200"/>
            <a:ext cx="3765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/>
              <a:t>The string map to the fifth natural number</a:t>
            </a:r>
          </a:p>
        </p:txBody>
      </p:sp>
      <p:sp>
        <p:nvSpPr>
          <p:cNvPr id="423946" name="AutoShape 10"/>
          <p:cNvSpPr>
            <a:spLocks noChangeArrowheads="1"/>
          </p:cNvSpPr>
          <p:nvPr/>
        </p:nvSpPr>
        <p:spPr bwMode="auto">
          <a:xfrm>
            <a:off x="381000" y="6248400"/>
            <a:ext cx="3657600" cy="381000"/>
          </a:xfrm>
          <a:prstGeom prst="wedgeRoundRectCallout">
            <a:avLst>
              <a:gd name="adj1" fmla="val 60940"/>
              <a:gd name="adj2" fmla="val -2125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/>
              <a:t>The opposite of the diagonal</a:t>
            </a:r>
          </a:p>
        </p:txBody>
      </p:sp>
      <p:sp>
        <p:nvSpPr>
          <p:cNvPr id="423947" name="AutoShape 11"/>
          <p:cNvSpPr>
            <a:spLocks noChangeArrowheads="1"/>
          </p:cNvSpPr>
          <p:nvPr/>
        </p:nvSpPr>
        <p:spPr bwMode="auto">
          <a:xfrm>
            <a:off x="533400" y="4267200"/>
            <a:ext cx="3429000" cy="1524000"/>
          </a:xfrm>
          <a:prstGeom prst="wedgeRoundRectCallout">
            <a:avLst>
              <a:gd name="adj1" fmla="val -6343"/>
              <a:gd name="adj2" fmla="val 72292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altLang="zh-TW"/>
              <a:t>It can not be in any row i because its i-th bit is different, and so this string is not mapped!</a:t>
            </a:r>
          </a:p>
        </p:txBody>
      </p:sp>
    </p:spTree>
    <p:extLst>
      <p:ext uri="{BB962C8B-B14F-4D97-AF65-F5344CB8AC3E}">
        <p14:creationId xmlns:p14="http://schemas.microsoft.com/office/powerpoint/2010/main" val="26395574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9" grpId="0" animBg="1"/>
      <p:bldP spid="423942" grpId="0" animBg="1"/>
      <p:bldP spid="423943" grpId="0"/>
      <p:bldP spid="423944" grpId="0" animBg="1"/>
      <p:bldP spid="423945" grpId="0"/>
      <p:bldP spid="423946" grpId="0" animBg="1"/>
      <p:bldP spid="42394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|B| = 90 \times 10^{25} + 1 \leq 0.901 \times 10^{27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9"/>
  <p:tag name="PICTUREFILESIZE" val="1468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|2^A| = 2^{90} \geq 1.237 \times 10^{27}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255"/>
  <p:tag name="PICTUREFILESIZE" val="1216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5361</TotalTime>
  <Words>1811</Words>
  <Application>Microsoft Office PowerPoint</Application>
  <PresentationFormat>On-screen Show (4:3)</PresentationFormat>
  <Paragraphs>202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amitk</cp:lastModifiedBy>
  <cp:revision>123</cp:revision>
  <dcterms:created xsi:type="dcterms:W3CDTF">2007-08-29T04:27:34Z</dcterms:created>
  <dcterms:modified xsi:type="dcterms:W3CDTF">2016-09-01T10:00:22Z</dcterms:modified>
</cp:coreProperties>
</file>