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34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  <p:sldId id="347" r:id="rId16"/>
    <p:sldId id="284" r:id="rId17"/>
    <p:sldId id="285" r:id="rId18"/>
    <p:sldId id="312" r:id="rId19"/>
    <p:sldId id="286" r:id="rId20"/>
    <p:sldId id="287" r:id="rId21"/>
    <p:sldId id="288" r:id="rId22"/>
    <p:sldId id="289" r:id="rId23"/>
    <p:sldId id="317" r:id="rId24"/>
    <p:sldId id="291" r:id="rId25"/>
    <p:sldId id="293" r:id="rId26"/>
    <p:sldId id="294" r:id="rId27"/>
  </p:sldIdLst>
  <p:sldSz cx="9144000" cy="6858000" type="screen4x3"/>
  <p:notesSz cx="6858000" cy="9144000"/>
  <p:custDataLst>
    <p:tags r:id="rId29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99CCFF"/>
    <a:srgbClr val="CCFFCC"/>
    <a:srgbClr val="FFFFCC"/>
    <a:srgbClr val="A50021"/>
    <a:srgbClr val="663300"/>
    <a:srgbClr val="FFCC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7" d="100"/>
          <a:sy n="107" d="100"/>
        </p:scale>
        <p:origin x="84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8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zh-TW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09F01C1-7138-479A-94CE-5B52BC84CF4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5773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E7EFD-06ED-481D-96E0-467E084700E0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475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871AA-913E-4D1E-BA9F-4D0600B6FEB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10619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D4196-98E6-48D5-9628-6BC29D41E68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550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97929-D0FF-4D7C-B4BD-8516709B46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3215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26EC06-9E48-4538-BAE2-CE5CA015261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1463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EB0604-79C1-49FB-B45A-AEC6BCF9696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1985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E9A69-847A-459B-99DC-BA8F88F204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9324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B1552-8261-44CB-A038-47A89C130D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71393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8D04D-26E5-44C9-A8A3-38504B6E1BB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3084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E30B8-24A9-42A8-81E2-D8F9E451F64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394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75708-EAAA-4376-873D-98EF9768AB4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017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62BED-018D-4939-9F46-6749018581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841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40355-86F5-42EF-B011-2BF261AAD92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656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8EE285E-35D0-4C85-AF84-94A82BD28AC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33.xml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tags" Target="../tags/tag28.xml"/><Relationship Id="rId21" Type="http://schemas.openxmlformats.org/officeDocument/2006/relationships/image" Target="../media/image31.png"/><Relationship Id="rId7" Type="http://schemas.openxmlformats.org/officeDocument/2006/relationships/tags" Target="../tags/tag32.xml"/><Relationship Id="rId12" Type="http://schemas.openxmlformats.org/officeDocument/2006/relationships/slideLayout" Target="../slideLayouts/slideLayout7.xml"/><Relationship Id="rId17" Type="http://schemas.openxmlformats.org/officeDocument/2006/relationships/image" Target="../media/image22.png"/><Relationship Id="rId2" Type="http://schemas.openxmlformats.org/officeDocument/2006/relationships/tags" Target="../tags/tag27.xml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11" Type="http://schemas.openxmlformats.org/officeDocument/2006/relationships/tags" Target="../tags/tag36.xml"/><Relationship Id="rId5" Type="http://schemas.openxmlformats.org/officeDocument/2006/relationships/tags" Target="../tags/tag30.xml"/><Relationship Id="rId15" Type="http://schemas.openxmlformats.org/officeDocument/2006/relationships/image" Target="../media/image20.png"/><Relationship Id="rId23" Type="http://schemas.openxmlformats.org/officeDocument/2006/relationships/image" Target="../media/image33.png"/><Relationship Id="rId10" Type="http://schemas.openxmlformats.org/officeDocument/2006/relationships/tags" Target="../tags/tag35.xml"/><Relationship Id="rId19" Type="http://schemas.openxmlformats.org/officeDocument/2006/relationships/image" Target="../media/image24.png"/><Relationship Id="rId4" Type="http://schemas.openxmlformats.org/officeDocument/2006/relationships/tags" Target="../tags/tag29.xml"/><Relationship Id="rId9" Type="http://schemas.openxmlformats.org/officeDocument/2006/relationships/tags" Target="../tags/tag34.xml"/><Relationship Id="rId14" Type="http://schemas.openxmlformats.org/officeDocument/2006/relationships/image" Target="../media/image19.png"/><Relationship Id="rId22" Type="http://schemas.openxmlformats.org/officeDocument/2006/relationships/image" Target="../media/image3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tags" Target="../tags/tag39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8.png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11" Type="http://schemas.openxmlformats.org/officeDocument/2006/relationships/image" Target="../media/image37.png"/><Relationship Id="rId5" Type="http://schemas.openxmlformats.org/officeDocument/2006/relationships/tags" Target="../tags/tag41.xml"/><Relationship Id="rId10" Type="http://schemas.openxmlformats.org/officeDocument/2006/relationships/image" Target="../media/image36.png"/><Relationship Id="rId4" Type="http://schemas.openxmlformats.org/officeDocument/2006/relationships/tags" Target="../tags/tag40.xml"/><Relationship Id="rId9" Type="http://schemas.openxmlformats.org/officeDocument/2006/relationships/image" Target="../media/image3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50.xml"/><Relationship Id="rId13" Type="http://schemas.openxmlformats.org/officeDocument/2006/relationships/image" Target="../media/image35.png"/><Relationship Id="rId18" Type="http://schemas.openxmlformats.org/officeDocument/2006/relationships/image" Target="../media/image39.png"/><Relationship Id="rId3" Type="http://schemas.openxmlformats.org/officeDocument/2006/relationships/tags" Target="../tags/tag45.xml"/><Relationship Id="rId7" Type="http://schemas.openxmlformats.org/officeDocument/2006/relationships/tags" Target="../tags/tag49.xml"/><Relationship Id="rId12" Type="http://schemas.openxmlformats.org/officeDocument/2006/relationships/image" Target="../media/image34.png"/><Relationship Id="rId17" Type="http://schemas.openxmlformats.org/officeDocument/2006/relationships/image" Target="../media/image16.png"/><Relationship Id="rId2" Type="http://schemas.openxmlformats.org/officeDocument/2006/relationships/tags" Target="../tags/tag44.xml"/><Relationship Id="rId16" Type="http://schemas.openxmlformats.org/officeDocument/2006/relationships/image" Target="../media/image38.png"/><Relationship Id="rId20" Type="http://schemas.openxmlformats.org/officeDocument/2006/relationships/image" Target="../media/image41.png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11" Type="http://schemas.openxmlformats.org/officeDocument/2006/relationships/slideLayout" Target="../slideLayouts/slideLayout7.xml"/><Relationship Id="rId5" Type="http://schemas.openxmlformats.org/officeDocument/2006/relationships/tags" Target="../tags/tag47.xml"/><Relationship Id="rId15" Type="http://schemas.openxmlformats.org/officeDocument/2006/relationships/image" Target="../media/image37.png"/><Relationship Id="rId10" Type="http://schemas.openxmlformats.org/officeDocument/2006/relationships/tags" Target="../tags/tag52.xml"/><Relationship Id="rId19" Type="http://schemas.openxmlformats.org/officeDocument/2006/relationships/image" Target="../media/image40.png"/><Relationship Id="rId4" Type="http://schemas.openxmlformats.org/officeDocument/2006/relationships/tags" Target="../tags/tag46.xml"/><Relationship Id="rId9" Type="http://schemas.openxmlformats.org/officeDocument/2006/relationships/tags" Target="../tags/tag51.xml"/><Relationship Id="rId14" Type="http://schemas.openxmlformats.org/officeDocument/2006/relationships/image" Target="../media/image36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png"/><Relationship Id="rId13" Type="http://schemas.openxmlformats.org/officeDocument/2006/relationships/image" Target="../media/image47.png"/><Relationship Id="rId3" Type="http://schemas.openxmlformats.org/officeDocument/2006/relationships/tags" Target="../tags/tag55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6.png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image" Target="../media/image45.png"/><Relationship Id="rId5" Type="http://schemas.openxmlformats.org/officeDocument/2006/relationships/tags" Target="../tags/tag57.xml"/><Relationship Id="rId10" Type="http://schemas.openxmlformats.org/officeDocument/2006/relationships/image" Target="../media/image44.png"/><Relationship Id="rId4" Type="http://schemas.openxmlformats.org/officeDocument/2006/relationships/tags" Target="../tags/tag56.xml"/><Relationship Id="rId9" Type="http://schemas.openxmlformats.org/officeDocument/2006/relationships/image" Target="../media/image4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tags" Target="../tags/tag61.xml"/><Relationship Id="rId7" Type="http://schemas.openxmlformats.org/officeDocument/2006/relationships/image" Target="../media/image48.png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2.png"/><Relationship Id="rId5" Type="http://schemas.openxmlformats.org/officeDocument/2006/relationships/tags" Target="../tags/tag63.xml"/><Relationship Id="rId10" Type="http://schemas.openxmlformats.org/officeDocument/2006/relationships/image" Target="../media/image51.png"/><Relationship Id="rId4" Type="http://schemas.openxmlformats.org/officeDocument/2006/relationships/tags" Target="../tags/tag62.xml"/><Relationship Id="rId9" Type="http://schemas.openxmlformats.org/officeDocument/2006/relationships/image" Target="../media/image5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5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wmf"/><Relationship Id="rId2" Type="http://schemas.openxmlformats.org/officeDocument/2006/relationships/tags" Target="../tags/tag6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tags" Target="../tags/tag68.xml"/><Relationship Id="rId7" Type="http://schemas.openxmlformats.org/officeDocument/2006/relationships/image" Target="../media/image56.png"/><Relationship Id="rId12" Type="http://schemas.openxmlformats.org/officeDocument/2006/relationships/image" Target="../media/image58.png"/><Relationship Id="rId2" Type="http://schemas.openxmlformats.org/officeDocument/2006/relationships/tags" Target="../tags/tag67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57.png"/><Relationship Id="rId5" Type="http://schemas.openxmlformats.org/officeDocument/2006/relationships/tags" Target="../tags/tag70.xml"/><Relationship Id="rId10" Type="http://schemas.openxmlformats.org/officeDocument/2006/relationships/image" Target="../media/image55.png"/><Relationship Id="rId4" Type="http://schemas.openxmlformats.org/officeDocument/2006/relationships/tags" Target="../tags/tag69.xml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tags" Target="../tags/tag73.xml"/><Relationship Id="rId7" Type="http://schemas.openxmlformats.org/officeDocument/2006/relationships/image" Target="../media/image59.png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63.png"/><Relationship Id="rId5" Type="http://schemas.openxmlformats.org/officeDocument/2006/relationships/tags" Target="../tags/tag75.xml"/><Relationship Id="rId10" Type="http://schemas.openxmlformats.org/officeDocument/2006/relationships/image" Target="../media/image62.png"/><Relationship Id="rId4" Type="http://schemas.openxmlformats.org/officeDocument/2006/relationships/tags" Target="../tags/tag74.xml"/><Relationship Id="rId9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83.xml"/><Relationship Id="rId13" Type="http://schemas.openxmlformats.org/officeDocument/2006/relationships/tags" Target="../tags/tag88.xml"/><Relationship Id="rId18" Type="http://schemas.openxmlformats.org/officeDocument/2006/relationships/image" Target="../media/image67.png"/><Relationship Id="rId26" Type="http://schemas.openxmlformats.org/officeDocument/2006/relationships/image" Target="../media/image75.png"/><Relationship Id="rId3" Type="http://schemas.openxmlformats.org/officeDocument/2006/relationships/tags" Target="../tags/tag78.xml"/><Relationship Id="rId21" Type="http://schemas.openxmlformats.org/officeDocument/2006/relationships/image" Target="../media/image70.png"/><Relationship Id="rId7" Type="http://schemas.openxmlformats.org/officeDocument/2006/relationships/tags" Target="../tags/tag82.xml"/><Relationship Id="rId12" Type="http://schemas.openxmlformats.org/officeDocument/2006/relationships/tags" Target="../tags/tag87.xml"/><Relationship Id="rId17" Type="http://schemas.openxmlformats.org/officeDocument/2006/relationships/image" Target="../media/image66.png"/><Relationship Id="rId25" Type="http://schemas.openxmlformats.org/officeDocument/2006/relationships/image" Target="../media/image74.png"/><Relationship Id="rId2" Type="http://schemas.openxmlformats.org/officeDocument/2006/relationships/tags" Target="../tags/tag77.xml"/><Relationship Id="rId16" Type="http://schemas.openxmlformats.org/officeDocument/2006/relationships/image" Target="../media/image65.png"/><Relationship Id="rId20" Type="http://schemas.openxmlformats.org/officeDocument/2006/relationships/image" Target="../media/image69.png"/><Relationship Id="rId1" Type="http://schemas.openxmlformats.org/officeDocument/2006/relationships/tags" Target="../tags/tag76.xml"/><Relationship Id="rId6" Type="http://schemas.openxmlformats.org/officeDocument/2006/relationships/tags" Target="../tags/tag81.xml"/><Relationship Id="rId11" Type="http://schemas.openxmlformats.org/officeDocument/2006/relationships/tags" Target="../tags/tag86.xml"/><Relationship Id="rId24" Type="http://schemas.openxmlformats.org/officeDocument/2006/relationships/image" Target="../media/image73.png"/><Relationship Id="rId5" Type="http://schemas.openxmlformats.org/officeDocument/2006/relationships/tags" Target="../tags/tag80.xml"/><Relationship Id="rId15" Type="http://schemas.openxmlformats.org/officeDocument/2006/relationships/image" Target="../media/image64.png"/><Relationship Id="rId23" Type="http://schemas.openxmlformats.org/officeDocument/2006/relationships/image" Target="../media/image72.png"/><Relationship Id="rId10" Type="http://schemas.openxmlformats.org/officeDocument/2006/relationships/tags" Target="../tags/tag85.xml"/><Relationship Id="rId19" Type="http://schemas.openxmlformats.org/officeDocument/2006/relationships/image" Target="../media/image68.png"/><Relationship Id="rId4" Type="http://schemas.openxmlformats.org/officeDocument/2006/relationships/tags" Target="../tags/tag79.xml"/><Relationship Id="rId9" Type="http://schemas.openxmlformats.org/officeDocument/2006/relationships/tags" Target="../tags/tag84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7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3" Type="http://schemas.openxmlformats.org/officeDocument/2006/relationships/tags" Target="../tags/tag91.xml"/><Relationship Id="rId7" Type="http://schemas.openxmlformats.org/officeDocument/2006/relationships/image" Target="../media/image76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80.png"/><Relationship Id="rId5" Type="http://schemas.openxmlformats.org/officeDocument/2006/relationships/tags" Target="../tags/tag93.xml"/><Relationship Id="rId10" Type="http://schemas.openxmlformats.org/officeDocument/2006/relationships/image" Target="../media/image79.png"/><Relationship Id="rId4" Type="http://schemas.openxmlformats.org/officeDocument/2006/relationships/tags" Target="../tags/tag92.xml"/><Relationship Id="rId9" Type="http://schemas.openxmlformats.org/officeDocument/2006/relationships/image" Target="../media/image7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82.png"/><Relationship Id="rId3" Type="http://schemas.openxmlformats.org/officeDocument/2006/relationships/tags" Target="../tags/tag97.xml"/><Relationship Id="rId21" Type="http://schemas.openxmlformats.org/officeDocument/2006/relationships/image" Target="../media/image85.png"/><Relationship Id="rId7" Type="http://schemas.openxmlformats.org/officeDocument/2006/relationships/tags" Target="../tags/tag101.xml"/><Relationship Id="rId12" Type="http://schemas.openxmlformats.org/officeDocument/2006/relationships/tags" Target="../tags/tag106.xml"/><Relationship Id="rId17" Type="http://schemas.openxmlformats.org/officeDocument/2006/relationships/image" Target="../media/image2.wmf"/><Relationship Id="rId2" Type="http://schemas.openxmlformats.org/officeDocument/2006/relationships/tags" Target="../tags/tag96.xml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84.png"/><Relationship Id="rId1" Type="http://schemas.openxmlformats.org/officeDocument/2006/relationships/vmlDrawing" Target="../drawings/vmlDrawing4.vml"/><Relationship Id="rId6" Type="http://schemas.openxmlformats.org/officeDocument/2006/relationships/tags" Target="../tags/tag100.xml"/><Relationship Id="rId11" Type="http://schemas.openxmlformats.org/officeDocument/2006/relationships/tags" Target="../tags/tag105.xml"/><Relationship Id="rId5" Type="http://schemas.openxmlformats.org/officeDocument/2006/relationships/tags" Target="../tags/tag99.xml"/><Relationship Id="rId15" Type="http://schemas.openxmlformats.org/officeDocument/2006/relationships/image" Target="../media/image81.wmf"/><Relationship Id="rId10" Type="http://schemas.openxmlformats.org/officeDocument/2006/relationships/tags" Target="../tags/tag104.xml"/><Relationship Id="rId19" Type="http://schemas.openxmlformats.org/officeDocument/2006/relationships/image" Target="../media/image83.png"/><Relationship Id="rId4" Type="http://schemas.openxmlformats.org/officeDocument/2006/relationships/tags" Target="../tags/tag98.xml"/><Relationship Id="rId9" Type="http://schemas.openxmlformats.org/officeDocument/2006/relationships/tags" Target="../tags/tag103.xml"/><Relationship Id="rId14" Type="http://schemas.openxmlformats.org/officeDocument/2006/relationships/oleObject" Target="../embeddings/oleObject9.bin"/><Relationship Id="rId22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4.wmf"/><Relationship Id="rId3" Type="http://schemas.openxmlformats.org/officeDocument/2006/relationships/tags" Target="../tags/tag3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4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oleObject" Target="../embeddings/oleObject3.bin"/><Relationship Id="rId5" Type="http://schemas.openxmlformats.org/officeDocument/2006/relationships/image" Target="../media/image6.png"/><Relationship Id="rId15" Type="http://schemas.openxmlformats.org/officeDocument/2006/relationships/image" Target="../media/image5.wmf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.bin"/><Relationship Id="rId1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7" Type="http://schemas.openxmlformats.org/officeDocument/2006/relationships/image" Target="../media/image10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tags" Target="../tags/tag11.xml"/><Relationship Id="rId7" Type="http://schemas.openxmlformats.org/officeDocument/2006/relationships/image" Target="../media/image14.png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2.xml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tags" Target="../tags/tag15.xml"/><Relationship Id="rId21" Type="http://schemas.openxmlformats.org/officeDocument/2006/relationships/image" Target="../media/image24.png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tags" Target="../tags/tag14.xml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24" Type="http://schemas.openxmlformats.org/officeDocument/2006/relationships/image" Target="../media/image27.png"/><Relationship Id="rId5" Type="http://schemas.openxmlformats.org/officeDocument/2006/relationships/tags" Target="../tags/tag17.xml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tags" Target="../tags/tag22.xml"/><Relationship Id="rId19" Type="http://schemas.openxmlformats.org/officeDocument/2006/relationships/image" Target="../media/image22.png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slideLayout" Target="../slideLayouts/slideLayout7.xml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470025"/>
          </a:xfrm>
        </p:spPr>
        <p:txBody>
          <a:bodyPr/>
          <a:lstStyle/>
          <a:p>
            <a:r>
              <a:rPr lang="en-US" altLang="zh-TW" sz="3200">
                <a:latin typeface="Comic Sans MS" pitchFamily="66" charset="0"/>
              </a:rPr>
              <a:t>Propositional Logic</a:t>
            </a:r>
          </a:p>
        </p:txBody>
      </p:sp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2143125"/>
            <a:ext cx="257175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sp>
        <p:nvSpPr>
          <p:cNvPr id="94417" name="Text Box 209"/>
          <p:cNvSpPr txBox="1">
            <a:spLocks noChangeArrowheads="1"/>
          </p:cNvSpPr>
          <p:nvPr/>
        </p:nvSpPr>
        <p:spPr bwMode="auto">
          <a:xfrm>
            <a:off x="5257800" y="1524000"/>
            <a:ext cx="3548063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</a:t>
            </a:r>
            <a:r>
              <a:rPr lang="en-US" altLang="zh-TW">
                <a:solidFill>
                  <a:srgbClr val="A50021"/>
                </a:solidFill>
              </a:rPr>
              <a:t>negate</a:t>
            </a:r>
            <a:r>
              <a:rPr lang="en-US" altLang="zh-TW"/>
              <a:t> and take the </a:t>
            </a:r>
            <a:r>
              <a:rPr lang="en-US" altLang="zh-TW" b="1">
                <a:solidFill>
                  <a:srgbClr val="A50021"/>
                </a:solidFill>
              </a:rPr>
              <a:t>“and”.</a:t>
            </a:r>
          </a:p>
        </p:txBody>
      </p:sp>
      <p:sp>
        <p:nvSpPr>
          <p:cNvPr id="94423" name="Text Box 215"/>
          <p:cNvSpPr txBox="1">
            <a:spLocks noChangeArrowheads="1"/>
          </p:cNvSpPr>
          <p:nvPr/>
        </p:nvSpPr>
        <p:spPr bwMode="auto">
          <a:xfrm>
            <a:off x="685800" y="6176963"/>
            <a:ext cx="7772400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 formula is true exactly when the input is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one of the false row.</a:t>
            </a:r>
          </a:p>
        </p:txBody>
      </p:sp>
      <p:graphicFrame>
        <p:nvGraphicFramePr>
          <p:cNvPr id="94424" name="Group 216"/>
          <p:cNvGraphicFramePr>
            <a:graphicFrameLocks noGrp="1"/>
          </p:cNvGraphicFramePr>
          <p:nvPr/>
        </p:nvGraphicFramePr>
        <p:xfrm>
          <a:off x="2078038" y="2503488"/>
          <a:ext cx="2895600" cy="32918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09600"/>
                <a:gridCol w="914400"/>
              </a:tblGrid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output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4476" name="Picture 26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2970213"/>
            <a:ext cx="1193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7" name="Picture 26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316288"/>
            <a:ext cx="14081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8" name="Picture 27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97288"/>
            <a:ext cx="1408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79" name="Picture 27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4033838"/>
            <a:ext cx="1622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0" name="Picture 27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414838"/>
            <a:ext cx="1377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1" name="Picture 27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764088"/>
            <a:ext cx="15922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2" name="Picture 27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0638"/>
            <a:ext cx="159226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3" name="Picture 27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5475288"/>
            <a:ext cx="18065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4" name="Picture 27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2895600"/>
            <a:ext cx="1668463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6" name="Picture 27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950" y="3960813"/>
            <a:ext cx="2311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487" name="Picture 279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3888" y="5410200"/>
            <a:ext cx="25257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25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417" grpId="0" animBg="1"/>
      <p:bldP spid="944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Text Box 2"/>
          <p:cNvSpPr txBox="1">
            <a:spLocks noChangeArrowheads="1"/>
          </p:cNvSpPr>
          <p:nvPr/>
        </p:nvSpPr>
        <p:spPr bwMode="auto">
          <a:xfrm>
            <a:off x="3182938" y="457200"/>
            <a:ext cx="2684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DeMorgan’s Laws</a:t>
            </a:r>
          </a:p>
        </p:txBody>
      </p:sp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9318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89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574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90" name="Picture 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431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3" name="Rectangle 39"/>
          <p:cNvSpPr>
            <a:spLocks noChangeArrowheads="1"/>
          </p:cNvSpPr>
          <p:nvPr/>
        </p:nvSpPr>
        <p:spPr bwMode="auto">
          <a:xfrm>
            <a:off x="3048000" y="17526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224" name="Picture 4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44196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5" name="Rectangle 41"/>
          <p:cNvSpPr>
            <a:spLocks noChangeArrowheads="1"/>
          </p:cNvSpPr>
          <p:nvPr/>
        </p:nvSpPr>
        <p:spPr bwMode="auto">
          <a:xfrm>
            <a:off x="3048000" y="41148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3226" name="Picture 42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2672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227" name="Picture 4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3053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3228" name="Text Box 44"/>
          <p:cNvSpPr txBox="1">
            <a:spLocks noChangeArrowheads="1"/>
          </p:cNvSpPr>
          <p:nvPr/>
        </p:nvSpPr>
        <p:spPr bwMode="auto">
          <a:xfrm>
            <a:off x="714375" y="4267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93229" name="Text Box 45"/>
          <p:cNvSpPr txBox="1">
            <a:spLocks noChangeArrowheads="1"/>
          </p:cNvSpPr>
          <p:nvPr/>
        </p:nvSpPr>
        <p:spPr bwMode="auto">
          <a:xfrm>
            <a:off x="762000" y="1981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93234" name="Text Box 50"/>
          <p:cNvSpPr txBox="1">
            <a:spLocks noChangeArrowheads="1"/>
          </p:cNvSpPr>
          <p:nvPr/>
        </p:nvSpPr>
        <p:spPr bwMode="auto">
          <a:xfrm>
            <a:off x="658813" y="2878138"/>
            <a:ext cx="779938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Tom is in the football team and the basketball team.</a:t>
            </a:r>
            <a:endParaRPr lang="en-US" altLang="zh-TW"/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Negation:</a:t>
            </a:r>
            <a:r>
              <a:rPr lang="en-US" altLang="en-US"/>
              <a:t> </a:t>
            </a:r>
            <a:r>
              <a:rPr lang="en-US" altLang="zh-TW"/>
              <a:t>Tom is not in the football team or not in the basketball team.</a:t>
            </a:r>
          </a:p>
        </p:txBody>
      </p:sp>
      <p:sp>
        <p:nvSpPr>
          <p:cNvPr id="93235" name="Text Box 51"/>
          <p:cNvSpPr txBox="1">
            <a:spLocks noChangeArrowheads="1"/>
          </p:cNvSpPr>
          <p:nvPr/>
        </p:nvSpPr>
        <p:spPr bwMode="auto">
          <a:xfrm>
            <a:off x="419100" y="5316538"/>
            <a:ext cx="8408988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The number </a:t>
            </a:r>
            <a:r>
              <a:rPr lang="en-US" altLang="zh-TW"/>
              <a:t>783477841 is divisible by 7 or 11.</a:t>
            </a:r>
          </a:p>
          <a:p>
            <a:pPr>
              <a:lnSpc>
                <a:spcPct val="150000"/>
              </a:lnSpc>
            </a:pPr>
            <a:r>
              <a:rPr lang="en-US" altLang="en-US">
                <a:solidFill>
                  <a:srgbClr val="A50021"/>
                </a:solidFill>
              </a:rPr>
              <a:t>Negation:</a:t>
            </a:r>
            <a:r>
              <a:rPr lang="en-US" altLang="en-US"/>
              <a:t> </a:t>
            </a:r>
            <a:r>
              <a:rPr lang="en-US" altLang="zh-TW"/>
              <a:t>The number 783477841 is not divisible by 7 and not divisible by 11.</a:t>
            </a:r>
          </a:p>
        </p:txBody>
      </p:sp>
    </p:spTree>
    <p:extLst>
      <p:ext uri="{BB962C8B-B14F-4D97-AF65-F5344CB8AC3E}">
        <p14:creationId xmlns:p14="http://schemas.microsoft.com/office/powerpoint/2010/main" val="26626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ext Box 2"/>
          <p:cNvSpPr txBox="1">
            <a:spLocks noChangeArrowheads="1"/>
          </p:cNvSpPr>
          <p:nvPr/>
        </p:nvSpPr>
        <p:spPr bwMode="auto">
          <a:xfrm>
            <a:off x="3182938" y="457200"/>
            <a:ext cx="2684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DeMorgan’s Laws</a:t>
            </a: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066800" y="11430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70660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9050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1" name="Picture 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20574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664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9431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0726" name="Group 70"/>
          <p:cNvGraphicFramePr>
            <a:graphicFrameLocks noGrp="1"/>
          </p:cNvGraphicFramePr>
          <p:nvPr/>
        </p:nvGraphicFramePr>
        <p:xfrm>
          <a:off x="1295400" y="2743200"/>
          <a:ext cx="6515100" cy="2819402"/>
        </p:xfrm>
        <a:graphic>
          <a:graphicData uri="http://schemas.openxmlformats.org/drawingml/2006/table">
            <a:tbl>
              <a:tblPr/>
              <a:tblGrid>
                <a:gridCol w="1630363"/>
                <a:gridCol w="1627187"/>
                <a:gridCol w="1630363"/>
                <a:gridCol w="1627187"/>
              </a:tblGrid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0716" name="Rectangle 60"/>
          <p:cNvSpPr>
            <a:spLocks noChangeArrowheads="1"/>
          </p:cNvSpPr>
          <p:nvPr/>
        </p:nvSpPr>
        <p:spPr bwMode="auto">
          <a:xfrm>
            <a:off x="3048000" y="17526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0718" name="Picture 6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100" y="6096000"/>
            <a:ext cx="3810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720" name="Rectangle 64"/>
          <p:cNvSpPr>
            <a:spLocks noChangeArrowheads="1"/>
          </p:cNvSpPr>
          <p:nvPr/>
        </p:nvSpPr>
        <p:spPr bwMode="auto">
          <a:xfrm>
            <a:off x="3048000" y="5791200"/>
            <a:ext cx="4953000" cy="762000"/>
          </a:xfrm>
          <a:prstGeom prst="rect">
            <a:avLst/>
          </a:prstGeom>
          <a:noFill/>
          <a:ln w="19050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0721" name="Picture 6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943600"/>
            <a:ext cx="1905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23" name="Picture 6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981700"/>
            <a:ext cx="180340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724" name="Text Box 68"/>
          <p:cNvSpPr txBox="1">
            <a:spLocks noChangeArrowheads="1"/>
          </p:cNvSpPr>
          <p:nvPr/>
        </p:nvSpPr>
        <p:spPr bwMode="auto">
          <a:xfrm>
            <a:off x="714375" y="59436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sp>
        <p:nvSpPr>
          <p:cNvPr id="70725" name="Text Box 69"/>
          <p:cNvSpPr txBox="1">
            <a:spLocks noChangeArrowheads="1"/>
          </p:cNvSpPr>
          <p:nvPr/>
        </p:nvSpPr>
        <p:spPr bwMode="auto">
          <a:xfrm>
            <a:off x="762000" y="1981200"/>
            <a:ext cx="1952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 Morgan’s Law</a:t>
            </a:r>
          </a:p>
        </p:txBody>
      </p:sp>
      <p:pic>
        <p:nvPicPr>
          <p:cNvPr id="70728" name="Picture 72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895600"/>
            <a:ext cx="1319213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0" name="Picture 7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924175"/>
            <a:ext cx="1249363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3" name="Picture 77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025" y="2932113"/>
            <a:ext cx="211138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0734" name="Picture 7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2925763"/>
            <a:ext cx="1762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010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16" grpId="0" animBg="1"/>
      <p:bldP spid="70720" grpId="0" animBg="1"/>
      <p:bldP spid="70724" grpId="0"/>
      <p:bldP spid="7072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2863850" y="457200"/>
            <a:ext cx="346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Simplifying Statement</a:t>
            </a:r>
          </a:p>
        </p:txBody>
      </p:sp>
      <p:pic>
        <p:nvPicPr>
          <p:cNvPr id="71685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00200"/>
            <a:ext cx="38100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8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86000"/>
            <a:ext cx="45720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0" name="Picture 1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95600"/>
            <a:ext cx="3970338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7" name="Picture 17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3581400"/>
            <a:ext cx="28114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9" name="Picture 1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4240213"/>
            <a:ext cx="2297113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1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953000"/>
            <a:ext cx="708025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02" name="Text Box 22"/>
          <p:cNvSpPr txBox="1">
            <a:spLocks noChangeArrowheads="1"/>
          </p:cNvSpPr>
          <p:nvPr/>
        </p:nvSpPr>
        <p:spPr bwMode="auto">
          <a:xfrm>
            <a:off x="2674938" y="5832475"/>
            <a:ext cx="38115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See textbook for more identities.</a:t>
            </a:r>
          </a:p>
        </p:txBody>
      </p:sp>
      <p:sp>
        <p:nvSpPr>
          <p:cNvPr id="71703" name="Text Box 23"/>
          <p:cNvSpPr txBox="1">
            <a:spLocks noChangeArrowheads="1"/>
          </p:cNvSpPr>
          <p:nvPr/>
        </p:nvSpPr>
        <p:spPr bwMode="auto">
          <a:xfrm>
            <a:off x="6308725" y="2327275"/>
            <a:ext cx="12731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DeMorgan</a:t>
            </a:r>
          </a:p>
        </p:txBody>
      </p:sp>
      <p:sp>
        <p:nvSpPr>
          <p:cNvPr id="71704" name="Text Box 24"/>
          <p:cNvSpPr txBox="1">
            <a:spLocks noChangeArrowheads="1"/>
          </p:cNvSpPr>
          <p:nvPr/>
        </p:nvSpPr>
        <p:spPr bwMode="auto">
          <a:xfrm>
            <a:off x="6324600" y="3586163"/>
            <a:ext cx="14763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Distributive</a:t>
            </a:r>
          </a:p>
        </p:txBody>
      </p:sp>
    </p:spTree>
    <p:extLst>
      <p:ext uri="{BB962C8B-B14F-4D97-AF65-F5344CB8AC3E}">
        <p14:creationId xmlns:p14="http://schemas.microsoft.com/office/powerpoint/2010/main" val="68273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2" grpId="0" animBg="1"/>
      <p:bldP spid="71703" grpId="0" animBg="1"/>
      <p:bldP spid="7170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ext Box 2"/>
          <p:cNvSpPr txBox="1">
            <a:spLocks noChangeArrowheads="1"/>
          </p:cNvSpPr>
          <p:nvPr/>
        </p:nvSpPr>
        <p:spPr bwMode="auto">
          <a:xfrm>
            <a:off x="2667000" y="457200"/>
            <a:ext cx="3806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Tautology, Contradiction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609600" y="1066800"/>
            <a:ext cx="5137150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tautology is a statement that is always true.</a:t>
            </a:r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609600" y="3276600"/>
            <a:ext cx="5630863" cy="376238"/>
          </a:xfrm>
          <a:prstGeom prst="rect">
            <a:avLst/>
          </a:prstGeom>
          <a:solidFill>
            <a:srgbClr val="CCE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contradiction is a statement that is always false.</a:t>
            </a:r>
          </a:p>
        </p:txBody>
      </p:sp>
      <p:pic>
        <p:nvPicPr>
          <p:cNvPr id="9216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12874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1" name="Picture 1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0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73" name="Picture 1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81438"/>
            <a:ext cx="12874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74" name="Text Box 14"/>
          <p:cNvSpPr txBox="1">
            <a:spLocks noChangeArrowheads="1"/>
          </p:cNvSpPr>
          <p:nvPr/>
        </p:nvSpPr>
        <p:spPr bwMode="auto">
          <a:xfrm>
            <a:off x="6248400" y="3276600"/>
            <a:ext cx="280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(negation of a tautology)</a:t>
            </a:r>
          </a:p>
        </p:txBody>
      </p:sp>
      <p:pic>
        <p:nvPicPr>
          <p:cNvPr id="92179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638" y="4953000"/>
            <a:ext cx="63547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457200" y="5715000"/>
            <a:ext cx="8197850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general it is “difficult” to tell whether a statement is a contradiction.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It is one of the most important problems in CS – the satisfiability problem.</a:t>
            </a:r>
          </a:p>
        </p:txBody>
      </p:sp>
      <p:pic>
        <p:nvPicPr>
          <p:cNvPr id="92181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11663"/>
            <a:ext cx="746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37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104460" name="Text Box 12"/>
          <p:cNvSpPr txBox="1">
            <a:spLocks noChangeArrowheads="1"/>
          </p:cNvSpPr>
          <p:nvPr/>
        </p:nvSpPr>
        <p:spPr bwMode="auto">
          <a:xfrm>
            <a:off x="3459163" y="1371600"/>
            <a:ext cx="2224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Key points to know.</a:t>
            </a:r>
          </a:p>
        </p:txBody>
      </p:sp>
      <p:sp>
        <p:nvSpPr>
          <p:cNvPr id="104461" name="Text Box 13"/>
          <p:cNvSpPr txBox="1">
            <a:spLocks noChangeArrowheads="1"/>
          </p:cNvSpPr>
          <p:nvPr/>
        </p:nvSpPr>
        <p:spPr bwMode="auto">
          <a:xfrm>
            <a:off x="850900" y="2176463"/>
            <a:ext cx="73787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Write a logical formula from a truth table.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Check logical equivalence of two logical formulas.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DeMorgan’s rule and other simple logical rules (e.g. distributive).</a:t>
            </a:r>
          </a:p>
          <a:p>
            <a:pPr>
              <a:buClr>
                <a:srgbClr val="A50021"/>
              </a:buClr>
              <a:buFontTx/>
              <a:buAutoNum type="arabicPeriod"/>
            </a:pPr>
            <a:endParaRPr lang="en-US" altLang="zh-TW">
              <a:latin typeface="Comic Sans MS" pitchFamily="66" charset="0"/>
            </a:endParaRPr>
          </a:p>
          <a:p>
            <a:pPr>
              <a:buClr>
                <a:srgbClr val="A50021"/>
              </a:buClr>
              <a:buFontTx/>
              <a:buAutoNum type="arabicPeriod"/>
            </a:pPr>
            <a:r>
              <a:rPr lang="en-US" altLang="zh-TW">
                <a:latin typeface="Comic Sans MS" pitchFamily="66" charset="0"/>
              </a:rPr>
              <a:t>Use simple logical rules to simplify a logical formula.</a:t>
            </a:r>
          </a:p>
        </p:txBody>
      </p:sp>
    </p:spTree>
    <p:extLst>
      <p:ext uri="{BB962C8B-B14F-4D97-AF65-F5344CB8AC3E}">
        <p14:creationId xmlns:p14="http://schemas.microsoft.com/office/powerpoint/2010/main" val="26853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2819400" y="457200"/>
            <a:ext cx="3440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Conditional Statement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2895600" y="1371600"/>
            <a:ext cx="13652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If p then q</a:t>
            </a:r>
          </a:p>
        </p:txBody>
      </p:sp>
      <p:pic>
        <p:nvPicPr>
          <p:cNvPr id="64517" name="Picture 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13970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1751013" y="2133600"/>
            <a:ext cx="56499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is called the </a:t>
            </a:r>
            <a:r>
              <a:rPr lang="en-US" altLang="zh-TW">
                <a:solidFill>
                  <a:srgbClr val="A50021"/>
                </a:solidFill>
              </a:rPr>
              <a:t>hypothesis</a:t>
            </a:r>
            <a:r>
              <a:rPr lang="en-US" altLang="zh-TW"/>
              <a:t>; q is called the </a:t>
            </a:r>
            <a:r>
              <a:rPr lang="en-US" altLang="zh-TW">
                <a:solidFill>
                  <a:srgbClr val="A50021"/>
                </a:solidFill>
              </a:rPr>
              <a:t>conclusion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2590800" y="2895600"/>
            <a:ext cx="6494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“If your GPA is 4.0, then you don’t need to pay tuition fee.”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152400" y="2895600"/>
            <a:ext cx="250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department says:</a:t>
            </a:r>
          </a:p>
        </p:txBody>
      </p:sp>
      <p:sp>
        <p:nvSpPr>
          <p:cNvPr id="64521" name="Text Box 9"/>
          <p:cNvSpPr txBox="1">
            <a:spLocks noChangeArrowheads="1"/>
          </p:cNvSpPr>
          <p:nvPr/>
        </p:nvSpPr>
        <p:spPr bwMode="auto">
          <a:xfrm>
            <a:off x="2620963" y="3505200"/>
            <a:ext cx="3900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is the above sentence false?</a:t>
            </a:r>
          </a:p>
        </p:txBody>
      </p:sp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88925" y="4038600"/>
            <a:ext cx="758507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It is false when your GPA is 4.0 but you still have to pay tuition fee.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 But it is not false if your GPA is below 4.0.</a:t>
            </a: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593725" y="5410200"/>
            <a:ext cx="75119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Another example: “If there is </a:t>
            </a:r>
            <a:r>
              <a:rPr lang="en-US" altLang="zh-TW" dirty="0" smtClean="0"/>
              <a:t>a bandh today</a:t>
            </a:r>
            <a:r>
              <a:rPr lang="en-US" altLang="zh-TW" dirty="0"/>
              <a:t>, then there is no class.”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2620963" y="5902325"/>
            <a:ext cx="39004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When is the above sentence false?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9" grpId="0"/>
      <p:bldP spid="64520" grpId="0"/>
      <p:bldP spid="64521" grpId="0" animBg="1"/>
      <p:bldP spid="64524" grpId="0"/>
      <p:bldP spid="645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38" name="Object 2"/>
          <p:cNvGraphicFramePr>
            <a:graphicFrameLocks noChangeAspect="1"/>
          </p:cNvGraphicFramePr>
          <p:nvPr/>
        </p:nvGraphicFramePr>
        <p:xfrm>
          <a:off x="3073400" y="1452563"/>
          <a:ext cx="2971800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5" name="Equation" r:id="rId4" imgW="1041120" imgH="203040" progId="Equation.3">
                  <p:embed/>
                </p:oleObj>
              </mc:Choice>
              <mc:Fallback>
                <p:oleObj name="Equation" r:id="rId4" imgW="1041120" imgH="2030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1452563"/>
                        <a:ext cx="2971800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3352800" y="457200"/>
            <a:ext cx="2390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 Operator</a:t>
            </a:r>
          </a:p>
        </p:txBody>
      </p:sp>
      <p:grpSp>
        <p:nvGrpSpPr>
          <p:cNvPr id="65541" name="Group 5"/>
          <p:cNvGrpSpPr>
            <a:grpSpLocks/>
          </p:cNvGrpSpPr>
          <p:nvPr/>
        </p:nvGrpSpPr>
        <p:grpSpPr bwMode="auto">
          <a:xfrm>
            <a:off x="4462463" y="2222500"/>
            <a:ext cx="2051050" cy="2659063"/>
            <a:chOff x="1707" y="1902"/>
            <a:chExt cx="1292" cy="1675"/>
          </a:xfrm>
        </p:grpSpPr>
        <p:sp>
          <p:nvSpPr>
            <p:cNvPr id="65542" name="Rectangle 6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3" name="Rectangle 7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4" name="Rectangle 8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A50021"/>
                  </a:solidFill>
                </a:rPr>
                <a:t>F</a:t>
              </a:r>
            </a:p>
          </p:txBody>
        </p:sp>
        <p:sp>
          <p:nvSpPr>
            <p:cNvPr id="65545" name="Rectangle 9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5546" name="Rectangle 10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65547" name="Group 11"/>
          <p:cNvGrpSpPr>
            <a:grpSpLocks/>
          </p:cNvGrpSpPr>
          <p:nvPr/>
        </p:nvGrpSpPr>
        <p:grpSpPr bwMode="auto">
          <a:xfrm>
            <a:off x="2692400" y="2222500"/>
            <a:ext cx="1770063" cy="2659063"/>
            <a:chOff x="592" y="1902"/>
            <a:chExt cx="1115" cy="1675"/>
          </a:xfrm>
        </p:grpSpPr>
        <p:sp>
          <p:nvSpPr>
            <p:cNvPr id="65548" name="Rectangle 12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49" name="Rectangle 13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0" name="Rectangle 14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1" name="Rectangle 15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2" name="Rectangle 16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5553" name="Rectangle 17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4" name="Rectangle 18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5" name="Rectangle 19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5556" name="Rectangle 20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65557" name="Rectangle 21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65558" name="Group 22"/>
          <p:cNvGrpSpPr>
            <a:grpSpLocks/>
          </p:cNvGrpSpPr>
          <p:nvPr/>
        </p:nvGrpSpPr>
        <p:grpSpPr bwMode="auto">
          <a:xfrm>
            <a:off x="3530600" y="2222500"/>
            <a:ext cx="931863" cy="2659063"/>
            <a:chOff x="1120" y="1902"/>
            <a:chExt cx="587" cy="1675"/>
          </a:xfrm>
        </p:grpSpPr>
        <p:sp>
          <p:nvSpPr>
            <p:cNvPr id="65559" name="Line 23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560" name="Line 24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5561" name="Group 25"/>
          <p:cNvGrpSpPr>
            <a:grpSpLocks/>
          </p:cNvGrpSpPr>
          <p:nvPr/>
        </p:nvGrpSpPr>
        <p:grpSpPr bwMode="auto">
          <a:xfrm>
            <a:off x="2692400" y="2209800"/>
            <a:ext cx="3821113" cy="2659063"/>
            <a:chOff x="592" y="1894"/>
            <a:chExt cx="2407" cy="1675"/>
          </a:xfrm>
        </p:grpSpPr>
        <p:grpSp>
          <p:nvGrpSpPr>
            <p:cNvPr id="65562" name="Group 26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65563" name="Line 27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4" name="Line 28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5" name="Line 29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5566" name="Line 30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5567" name="Group 31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65568" name="Group 32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65569" name="Line 33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0" name="Line 34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5571" name="Line 35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5572" name="Line 36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5573" name="Object 37"/>
          <p:cNvGraphicFramePr>
            <a:graphicFrameLocks noChangeAspect="1"/>
          </p:cNvGraphicFramePr>
          <p:nvPr/>
        </p:nvGraphicFramePr>
        <p:xfrm>
          <a:off x="6267450" y="254317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636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2543175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574" name="Text Box 38"/>
          <p:cNvSpPr txBox="1">
            <a:spLocks noChangeArrowheads="1"/>
          </p:cNvSpPr>
          <p:nvPr/>
        </p:nvSpPr>
        <p:spPr bwMode="auto">
          <a:xfrm>
            <a:off x="381000" y="5338763"/>
            <a:ext cx="8418513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Convention</a:t>
            </a:r>
            <a:r>
              <a:rPr lang="en-US" altLang="en-US"/>
              <a:t>: if we don’t say anything wrong, then it is not false, and thus true.</a:t>
            </a:r>
          </a:p>
        </p:txBody>
      </p:sp>
      <p:pic>
        <p:nvPicPr>
          <p:cNvPr id="65575" name="Picture 3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4463" y="2425700"/>
            <a:ext cx="46831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7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063875" y="457200"/>
            <a:ext cx="295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Logical Equivalence</a:t>
            </a:r>
          </a:p>
        </p:txBody>
      </p:sp>
      <p:pic>
        <p:nvPicPr>
          <p:cNvPr id="107523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651000"/>
            <a:ext cx="2235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63" name="Text Box 43"/>
          <p:cNvSpPr txBox="1">
            <a:spLocks noChangeArrowheads="1"/>
          </p:cNvSpPr>
          <p:nvPr/>
        </p:nvSpPr>
        <p:spPr bwMode="auto">
          <a:xfrm>
            <a:off x="2279650" y="2706688"/>
            <a:ext cx="4440238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zh-TW">
                <a:latin typeface="Comic Sans MS" pitchFamily="66" charset="0"/>
              </a:rPr>
              <a:t>If you see a question in the above form,</a:t>
            </a:r>
          </a:p>
          <a:p>
            <a:pPr>
              <a:lnSpc>
                <a:spcPct val="150000"/>
              </a:lnSpc>
            </a:pPr>
            <a:r>
              <a:rPr lang="en-US" altLang="zh-TW">
                <a:latin typeface="Comic Sans MS" pitchFamily="66" charset="0"/>
              </a:rPr>
              <a:t>there are usually 3 ways to deal with it.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Truth table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Use logical rules</a:t>
            </a:r>
          </a:p>
          <a:p>
            <a:pPr>
              <a:lnSpc>
                <a:spcPct val="150000"/>
              </a:lnSpc>
              <a:buFontTx/>
              <a:buAutoNum type="arabicParenBoth"/>
            </a:pPr>
            <a:r>
              <a:rPr lang="en-US" altLang="zh-TW">
                <a:latin typeface="Comic Sans MS" pitchFamily="66" charset="0"/>
              </a:rPr>
              <a:t>Intuition</a:t>
            </a:r>
          </a:p>
        </p:txBody>
      </p:sp>
    </p:spTree>
    <p:extLst>
      <p:ext uri="{BB962C8B-B14F-4D97-AF65-F5344CB8AC3E}">
        <p14:creationId xmlns:p14="http://schemas.microsoft.com/office/powerpoint/2010/main" val="29395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3352800" y="457200"/>
            <a:ext cx="2381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If-Then as Or</a:t>
            </a:r>
          </a:p>
        </p:txBody>
      </p:sp>
      <p:pic>
        <p:nvPicPr>
          <p:cNvPr id="66597" name="Picture 3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143000"/>
            <a:ext cx="22352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6609" name="Group 49"/>
          <p:cNvGrpSpPr>
            <a:grpSpLocks/>
          </p:cNvGrpSpPr>
          <p:nvPr/>
        </p:nvGrpSpPr>
        <p:grpSpPr bwMode="auto">
          <a:xfrm>
            <a:off x="2520950" y="1912938"/>
            <a:ext cx="2051050" cy="2659062"/>
            <a:chOff x="1707" y="1902"/>
            <a:chExt cx="1292" cy="1675"/>
          </a:xfrm>
        </p:grpSpPr>
        <p:sp>
          <p:nvSpPr>
            <p:cNvPr id="66610" name="Rectangle 50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1" name="Rectangle 51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2" name="Rectangle 52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A50021"/>
                  </a:solidFill>
                </a:rPr>
                <a:t>F</a:t>
              </a:r>
            </a:p>
          </p:txBody>
        </p:sp>
        <p:sp>
          <p:nvSpPr>
            <p:cNvPr id="66613" name="Rectangle 53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>
                  <a:solidFill>
                    <a:srgbClr val="006600"/>
                  </a:solidFill>
                </a:rPr>
                <a:t>T</a:t>
              </a:r>
            </a:p>
          </p:txBody>
        </p:sp>
        <p:sp>
          <p:nvSpPr>
            <p:cNvPr id="66614" name="Rectangle 54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66615" name="Group 55"/>
          <p:cNvGrpSpPr>
            <a:grpSpLocks/>
          </p:cNvGrpSpPr>
          <p:nvPr/>
        </p:nvGrpSpPr>
        <p:grpSpPr bwMode="auto">
          <a:xfrm>
            <a:off x="750888" y="1912938"/>
            <a:ext cx="1770062" cy="2659062"/>
            <a:chOff x="592" y="1902"/>
            <a:chExt cx="1115" cy="1675"/>
          </a:xfrm>
        </p:grpSpPr>
        <p:sp>
          <p:nvSpPr>
            <p:cNvPr id="66616" name="Rectangle 56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17" name="Rectangle 57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18" name="Rectangle 58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19" name="Rectangle 59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20" name="Rectangle 60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66621" name="Rectangle 61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2" name="Rectangle 62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3" name="Rectangle 63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66624" name="Rectangle 64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66625" name="Rectangle 65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66626" name="Group 66"/>
          <p:cNvGrpSpPr>
            <a:grpSpLocks/>
          </p:cNvGrpSpPr>
          <p:nvPr/>
        </p:nvGrpSpPr>
        <p:grpSpPr bwMode="auto">
          <a:xfrm>
            <a:off x="1589088" y="1912938"/>
            <a:ext cx="931862" cy="2659062"/>
            <a:chOff x="1120" y="1902"/>
            <a:chExt cx="587" cy="1675"/>
          </a:xfrm>
        </p:grpSpPr>
        <p:sp>
          <p:nvSpPr>
            <p:cNvPr id="66627" name="Line 67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628" name="Line 68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6629" name="Group 69"/>
          <p:cNvGrpSpPr>
            <a:grpSpLocks/>
          </p:cNvGrpSpPr>
          <p:nvPr/>
        </p:nvGrpSpPr>
        <p:grpSpPr bwMode="auto">
          <a:xfrm>
            <a:off x="750888" y="1900238"/>
            <a:ext cx="3821112" cy="2659062"/>
            <a:chOff x="592" y="1894"/>
            <a:chExt cx="2407" cy="1675"/>
          </a:xfrm>
        </p:grpSpPr>
        <p:grpSp>
          <p:nvGrpSpPr>
            <p:cNvPr id="66630" name="Group 70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66631" name="Line 71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2" name="Line 72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3" name="Line 73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6634" name="Line 74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66635" name="Group 75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66636" name="Group 76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66637" name="Line 77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38" name="Line 78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6639" name="Line 79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66640" name="Line 80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66641" name="Object 81"/>
          <p:cNvGraphicFramePr>
            <a:graphicFrameLocks noChangeAspect="1"/>
          </p:cNvGraphicFramePr>
          <p:nvPr/>
        </p:nvGraphicFramePr>
        <p:xfrm>
          <a:off x="4325938" y="22336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658"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Object 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5938" y="22336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6642" name="Picture 8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2950" y="2116138"/>
            <a:ext cx="468313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43" name="Text Box 83"/>
          <p:cNvSpPr txBox="1">
            <a:spLocks noChangeArrowheads="1"/>
          </p:cNvSpPr>
          <p:nvPr/>
        </p:nvSpPr>
        <p:spPr bwMode="auto">
          <a:xfrm>
            <a:off x="5062538" y="2241550"/>
            <a:ext cx="3548062" cy="7889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</a:t>
            </a:r>
            <a:r>
              <a:rPr lang="en-US" altLang="zh-TW">
                <a:solidFill>
                  <a:srgbClr val="A50021"/>
                </a:solidFill>
              </a:rPr>
              <a:t>negate</a:t>
            </a:r>
            <a:r>
              <a:rPr lang="en-US" altLang="zh-TW"/>
              <a:t> and take the </a:t>
            </a:r>
            <a:r>
              <a:rPr lang="en-US" altLang="zh-TW" b="1">
                <a:solidFill>
                  <a:srgbClr val="A50021"/>
                </a:solidFill>
              </a:rPr>
              <a:t>“and”.</a:t>
            </a:r>
          </a:p>
        </p:txBody>
      </p:sp>
      <p:pic>
        <p:nvPicPr>
          <p:cNvPr id="66645" name="Picture 8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384550"/>
            <a:ext cx="1852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6649" name="Picture 89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917950"/>
            <a:ext cx="168751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6650" name="Text Box 90"/>
          <p:cNvSpPr txBox="1">
            <a:spLocks noChangeArrowheads="1"/>
          </p:cNvSpPr>
          <p:nvPr/>
        </p:nvSpPr>
        <p:spPr bwMode="auto">
          <a:xfrm>
            <a:off x="1274763" y="4799013"/>
            <a:ext cx="66167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you don’t give me all your money, then I will kill you.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Either you give me all your money or I will kill you (or both).</a:t>
            </a:r>
          </a:p>
        </p:txBody>
      </p:sp>
      <p:sp>
        <p:nvSpPr>
          <p:cNvPr id="66651" name="Text Box 91"/>
          <p:cNvSpPr txBox="1">
            <a:spLocks noChangeArrowheads="1"/>
          </p:cNvSpPr>
          <p:nvPr/>
        </p:nvSpPr>
        <p:spPr bwMode="auto">
          <a:xfrm>
            <a:off x="990600" y="5788025"/>
            <a:ext cx="72263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If you talk to her, then you can never talk to me.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Either you don’t talk to her or you can never talk to me (or both).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2741613" y="457200"/>
            <a:ext cx="36591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Statement (Proposition)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524000" y="1752600"/>
            <a:ext cx="60499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 </a:t>
            </a:r>
            <a:r>
              <a:rPr kumimoji="0" lang="en-US" altLang="en-US" i="1">
                <a:solidFill>
                  <a:srgbClr val="0000FF"/>
                </a:solidFill>
              </a:rPr>
              <a:t>Statement</a:t>
            </a:r>
            <a:r>
              <a:rPr kumimoji="0" lang="en-US" altLang="en-US">
                <a:solidFill>
                  <a:srgbClr val="000000"/>
                </a:solidFill>
              </a:rPr>
              <a:t> is a sentence that is either </a:t>
            </a:r>
            <a:r>
              <a:rPr kumimoji="0" lang="en-US" altLang="en-US" b="1">
                <a:solidFill>
                  <a:srgbClr val="008000"/>
                </a:solidFill>
              </a:rPr>
              <a:t>True</a:t>
            </a:r>
            <a:r>
              <a:rPr kumimoji="0" lang="en-US" altLang="en-US">
                <a:solidFill>
                  <a:srgbClr val="000000"/>
                </a:solidFill>
              </a:rPr>
              <a:t> or </a:t>
            </a:r>
            <a:r>
              <a:rPr kumimoji="0" lang="en-US" altLang="en-US" b="1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676400" y="2667000"/>
            <a:ext cx="12461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Examples: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752600" y="4419600"/>
            <a:ext cx="1828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CC0000"/>
                </a:solidFill>
              </a:rPr>
              <a:t>Non-</a:t>
            </a:r>
            <a:r>
              <a:rPr kumimoji="0" lang="en-US" altLang="en-US">
                <a:solidFill>
                  <a:srgbClr val="0000FF"/>
                </a:solidFill>
              </a:rPr>
              <a:t>examples: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971925" y="4419600"/>
            <a:ext cx="1066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00"/>
                </a:solidFill>
              </a:rPr>
              <a:t>x+y&gt;0</a:t>
            </a:r>
          </a:p>
          <a:p>
            <a:endParaRPr kumimoji="0" lang="en-US" altLang="en-US">
              <a:solidFill>
                <a:srgbClr val="000000"/>
              </a:solidFill>
            </a:endParaRPr>
          </a:p>
          <a:p>
            <a:r>
              <a:rPr kumimoji="0" lang="en-US" altLang="en-US">
                <a:solidFill>
                  <a:srgbClr val="000000"/>
                </a:solidFill>
              </a:rPr>
              <a:t>x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+y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  <a:r>
              <a:rPr kumimoji="0" lang="en-US" altLang="en-US">
                <a:solidFill>
                  <a:srgbClr val="000000"/>
                </a:solidFill>
              </a:rPr>
              <a:t>=z</a:t>
            </a:r>
            <a:r>
              <a:rPr kumimoji="0" lang="en-US" altLang="en-US" baseline="3000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4827588" y="2590800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True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827588" y="3062288"/>
            <a:ext cx="152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CC0000"/>
                </a:solidFill>
              </a:rPr>
              <a:t>False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3363913" y="2632075"/>
            <a:ext cx="110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 + 2 = 4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363913" y="3089275"/>
            <a:ext cx="1127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3 x 3 = 8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3379788" y="3622675"/>
            <a:ext cx="2463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787009911 is a prime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2895600" y="5562600"/>
            <a:ext cx="5257800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They are true for some values of x and y </a:t>
            </a:r>
          </a:p>
          <a:p>
            <a:r>
              <a:rPr lang="en-US" altLang="zh-TW"/>
              <a:t>but are false for some other values of x and y.</a:t>
            </a:r>
          </a:p>
        </p:txBody>
      </p:sp>
    </p:spTree>
    <p:extLst>
      <p:ext uri="{BB962C8B-B14F-4D97-AF65-F5344CB8AC3E}">
        <p14:creationId xmlns:p14="http://schemas.microsoft.com/office/powerpoint/2010/main" val="31759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  <p:bldP spid="43017" grpId="0"/>
      <p:bldP spid="43018" grpId="0"/>
      <p:bldP spid="43019" grpId="0"/>
      <p:bldP spid="4302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959100" y="457200"/>
            <a:ext cx="3289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Negation of If-Then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1081088" y="1828800"/>
            <a:ext cx="6413500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If your GPA is 4.0, then you don’t need to pay tuition fee.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Your term GPA is 4.0 and you still need to pay tuition fee.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922338" y="2819400"/>
            <a:ext cx="72993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If my computer is not working, then I cannot finish my homework.</a:t>
            </a:r>
          </a:p>
          <a:p>
            <a:pPr>
              <a:lnSpc>
                <a:spcPct val="150000"/>
              </a:lnSpc>
              <a:buClr>
                <a:schemeClr val="accent2"/>
              </a:buClr>
              <a:buFontTx/>
              <a:buChar char="•"/>
            </a:pPr>
            <a:r>
              <a:rPr lang="en-US" altLang="zh-TW"/>
              <a:t>My computer is not working but I can finish my homework.</a:t>
            </a:r>
          </a:p>
        </p:txBody>
      </p:sp>
      <p:pic>
        <p:nvPicPr>
          <p:cNvPr id="67619" name="Picture 3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143000"/>
            <a:ext cx="3022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2" name="Picture 3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238" y="4097338"/>
            <a:ext cx="1778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4" name="Picture 4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075" y="4643438"/>
            <a:ext cx="2254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7" name="Picture 4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7713" y="5181600"/>
            <a:ext cx="2198687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29" name="Picture 4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5664200"/>
            <a:ext cx="16859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7630" name="Text Box 46"/>
          <p:cNvSpPr txBox="1">
            <a:spLocks noChangeArrowheads="1"/>
          </p:cNvSpPr>
          <p:nvPr/>
        </p:nvSpPr>
        <p:spPr bwMode="auto">
          <a:xfrm>
            <a:off x="6003925" y="4613275"/>
            <a:ext cx="16414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previous slide</a:t>
            </a:r>
          </a:p>
        </p:txBody>
      </p:sp>
      <p:sp>
        <p:nvSpPr>
          <p:cNvPr id="67631" name="Text Box 47"/>
          <p:cNvSpPr txBox="1">
            <a:spLocks noChangeArrowheads="1"/>
          </p:cNvSpPr>
          <p:nvPr/>
        </p:nvSpPr>
        <p:spPr bwMode="auto">
          <a:xfrm>
            <a:off x="6003925" y="5146675"/>
            <a:ext cx="12731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DeMorgan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0" grpId="0" animBg="1"/>
      <p:bldP spid="6763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429000" y="457200"/>
            <a:ext cx="2255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Contrapositive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677988" y="1219200"/>
            <a:ext cx="57880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</a:t>
            </a:r>
            <a:r>
              <a:rPr lang="en-US" altLang="zh-TW">
                <a:solidFill>
                  <a:srgbClr val="A50021"/>
                </a:solidFill>
              </a:rPr>
              <a:t>contrapositive</a:t>
            </a:r>
            <a:r>
              <a:rPr lang="en-US" altLang="zh-TW"/>
              <a:t> of “if p then q” is “if ~q then ~p”.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1854200" y="4114800"/>
            <a:ext cx="431323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</a:t>
            </a:r>
            <a:r>
              <a:rPr lang="en-US" altLang="zh-TW"/>
              <a:t>If x</a:t>
            </a:r>
            <a:r>
              <a:rPr lang="en-US" altLang="zh-TW" baseline="30000"/>
              <a:t>2</a:t>
            </a:r>
            <a:r>
              <a:rPr lang="en-US" altLang="zh-TW"/>
              <a:t> is an even number,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         then x is an even number.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2233613" y="1981200"/>
            <a:ext cx="49815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006699"/>
                </a:solidFill>
              </a:rPr>
              <a:t>Statement:</a:t>
            </a:r>
            <a:r>
              <a:rPr lang="en-US" altLang="en-US" dirty="0"/>
              <a:t>   If you are a CS year 1 student,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                     then you are taking </a:t>
            </a:r>
            <a:r>
              <a:rPr lang="en-US" altLang="en-US" dirty="0" smtClean="0"/>
              <a:t>CTS002.</a:t>
            </a:r>
            <a:endParaRPr lang="en-US" altLang="en-US" dirty="0"/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1554163" y="5029200"/>
            <a:ext cx="46577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x is an odd number, 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 then </a:t>
            </a:r>
            <a:r>
              <a:rPr lang="en-US" altLang="zh-TW"/>
              <a:t>x</a:t>
            </a:r>
            <a:r>
              <a:rPr lang="en-US" altLang="zh-TW" baseline="30000"/>
              <a:t>2</a:t>
            </a:r>
            <a:r>
              <a:rPr lang="en-US" altLang="zh-TW"/>
              <a:t> is an odd number</a:t>
            </a:r>
            <a:r>
              <a:rPr lang="en-US" altLang="en-US"/>
              <a:t>.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852613" y="3030538"/>
            <a:ext cx="5976316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>
                <a:solidFill>
                  <a:srgbClr val="A50021"/>
                </a:solidFill>
              </a:rPr>
              <a:t>Contrapositive:</a:t>
            </a:r>
            <a:r>
              <a:rPr lang="en-US" altLang="en-US" dirty="0"/>
              <a:t>   If you are not taking </a:t>
            </a:r>
            <a:r>
              <a:rPr lang="en-US" altLang="en-US" dirty="0" smtClean="0"/>
              <a:t>CTS002, </a:t>
            </a:r>
            <a:endParaRPr lang="en-US" altLang="en-US" dirty="0"/>
          </a:p>
          <a:p>
            <a:pPr>
              <a:lnSpc>
                <a:spcPct val="150000"/>
              </a:lnSpc>
            </a:pPr>
            <a:r>
              <a:rPr lang="en-US" altLang="en-US" dirty="0"/>
              <a:t>                          then you are not a CS year 1 student.</a:t>
            </a: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579438" y="6096000"/>
            <a:ext cx="7985125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Fact:</a:t>
            </a:r>
            <a:r>
              <a:rPr lang="en-US" altLang="zh-TW"/>
              <a:t> A conditional statement is logically equivalent to its contrapositive.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/>
      <p:bldP spid="68616" grpId="0"/>
      <p:bldP spid="68617" grpId="0"/>
      <p:bldP spid="68618" grpId="0"/>
      <p:bldP spid="686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989388" y="457200"/>
            <a:ext cx="111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Proofs</a:t>
            </a:r>
          </a:p>
        </p:txBody>
      </p:sp>
      <p:sp>
        <p:nvSpPr>
          <p:cNvPr id="69661" name="Text Box 29"/>
          <p:cNvSpPr txBox="1">
            <a:spLocks noChangeArrowheads="1"/>
          </p:cNvSpPr>
          <p:nvPr/>
        </p:nvSpPr>
        <p:spPr bwMode="auto">
          <a:xfrm>
            <a:off x="2216150" y="1233488"/>
            <a:ext cx="2917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99"/>
                </a:solidFill>
              </a:rPr>
              <a:t>Statement:</a:t>
            </a:r>
            <a:r>
              <a:rPr lang="en-US" altLang="en-US"/>
              <a:t>   If P, then Q</a:t>
            </a:r>
          </a:p>
        </p:txBody>
      </p:sp>
      <p:sp>
        <p:nvSpPr>
          <p:cNvPr id="69662" name="Text Box 30"/>
          <p:cNvSpPr txBox="1">
            <a:spLocks noChangeArrowheads="1"/>
          </p:cNvSpPr>
          <p:nvPr/>
        </p:nvSpPr>
        <p:spPr bwMode="auto">
          <a:xfrm>
            <a:off x="1828800" y="1752600"/>
            <a:ext cx="3843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Contrapositive:</a:t>
            </a:r>
            <a:r>
              <a:rPr lang="en-US" altLang="en-US"/>
              <a:t>   If    Q, then     P.</a:t>
            </a:r>
          </a:p>
        </p:txBody>
      </p:sp>
      <p:pic>
        <p:nvPicPr>
          <p:cNvPr id="69663" name="Picture 3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905000"/>
            <a:ext cx="177800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4" name="Picture 3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905000"/>
            <a:ext cx="177800" cy="10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65" name="Rectangle 33"/>
          <p:cNvSpPr>
            <a:spLocks noChangeArrowheads="1"/>
          </p:cNvSpPr>
          <p:nvPr/>
        </p:nvSpPr>
        <p:spPr bwMode="auto">
          <a:xfrm>
            <a:off x="1295400" y="1066800"/>
            <a:ext cx="6553200" cy="12192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666" name="Picture 34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686050"/>
            <a:ext cx="3048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7" name="Picture 35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644775"/>
            <a:ext cx="3048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68" name="Picture 36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667000"/>
            <a:ext cx="11430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5" name="Picture 6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09850"/>
            <a:ext cx="57150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6" name="Picture 64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609850"/>
            <a:ext cx="57150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7" name="Picture 6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75" y="2632075"/>
            <a:ext cx="16605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9733" name="Group 101"/>
          <p:cNvGraphicFramePr>
            <a:graphicFrameLocks noGrp="1"/>
          </p:cNvGraphicFramePr>
          <p:nvPr/>
        </p:nvGraphicFramePr>
        <p:xfrm>
          <a:off x="4648200" y="2514600"/>
          <a:ext cx="3657600" cy="2971801"/>
        </p:xfrm>
        <a:graphic>
          <a:graphicData uri="http://schemas.openxmlformats.org/drawingml/2006/table">
            <a:tbl>
              <a:tblPr/>
              <a:tblGrid>
                <a:gridCol w="914400"/>
                <a:gridCol w="838200"/>
                <a:gridCol w="1905000"/>
              </a:tblGrid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9734" name="Group 102"/>
          <p:cNvGraphicFramePr>
            <a:graphicFrameLocks noGrp="1"/>
          </p:cNvGraphicFramePr>
          <p:nvPr/>
        </p:nvGraphicFramePr>
        <p:xfrm>
          <a:off x="1600200" y="2514600"/>
          <a:ext cx="3048000" cy="2971801"/>
        </p:xfrm>
        <a:graphic>
          <a:graphicData uri="http://schemas.openxmlformats.org/drawingml/2006/table">
            <a:tbl>
              <a:tblPr/>
              <a:tblGrid>
                <a:gridCol w="762000"/>
                <a:gridCol w="698500"/>
                <a:gridCol w="1587500"/>
              </a:tblGrid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53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3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760" name="Rectangle 128"/>
          <p:cNvSpPr>
            <a:spLocks noChangeArrowheads="1"/>
          </p:cNvSpPr>
          <p:nvPr/>
        </p:nvSpPr>
        <p:spPr bwMode="auto">
          <a:xfrm>
            <a:off x="3352800" y="2209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761" name="Rectangle 129"/>
          <p:cNvSpPr>
            <a:spLocks noChangeArrowheads="1"/>
          </p:cNvSpPr>
          <p:nvPr/>
        </p:nvSpPr>
        <p:spPr bwMode="auto">
          <a:xfrm>
            <a:off x="6858000" y="2209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9768" name="Picture 13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100763"/>
            <a:ext cx="1173163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0" name="Picture 138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6096000"/>
            <a:ext cx="1685925" cy="34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2" name="Picture 140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088063"/>
            <a:ext cx="17049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4" name="Picture 142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6088063"/>
            <a:ext cx="168592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776" name="Picture 144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6172200"/>
            <a:ext cx="27463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760" grpId="0" animBg="1"/>
      <p:bldP spid="6976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3581400" y="457200"/>
            <a:ext cx="193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If, Only-If</a:t>
            </a:r>
          </a:p>
        </p:txBody>
      </p:sp>
      <p:sp>
        <p:nvSpPr>
          <p:cNvPr id="60509" name="Text Box 93"/>
          <p:cNvSpPr txBox="1">
            <a:spLocks noChangeArrowheads="1"/>
          </p:cNvSpPr>
          <p:nvPr/>
        </p:nvSpPr>
        <p:spPr bwMode="auto">
          <a:xfrm>
            <a:off x="2362200" y="1143000"/>
            <a:ext cx="4351338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if</a:t>
            </a:r>
            <a:r>
              <a:rPr lang="en-US" altLang="zh-TW"/>
              <a:t> you work hand.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only if</a:t>
            </a:r>
            <a:r>
              <a:rPr lang="en-US" altLang="zh-TW"/>
              <a:t> you work hard.</a:t>
            </a:r>
          </a:p>
        </p:txBody>
      </p:sp>
      <p:sp>
        <p:nvSpPr>
          <p:cNvPr id="60510" name="Text Box 94"/>
          <p:cNvSpPr txBox="1">
            <a:spLocks noChangeArrowheads="1"/>
          </p:cNvSpPr>
          <p:nvPr/>
        </p:nvSpPr>
        <p:spPr bwMode="auto">
          <a:xfrm>
            <a:off x="1476375" y="2351088"/>
            <a:ext cx="6143625" cy="925512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if S means “</a:t>
            </a:r>
            <a:r>
              <a:rPr lang="en-US" altLang="zh-TW" b="1"/>
              <a:t>if S then R</a:t>
            </a:r>
            <a:r>
              <a:rPr lang="en-US" altLang="zh-TW"/>
              <a:t>” or equivalently “</a:t>
            </a:r>
            <a:r>
              <a:rPr lang="en-US" altLang="zh-TW" b="1"/>
              <a:t>S implies R</a:t>
            </a:r>
            <a:r>
              <a:rPr lang="en-US" altLang="zh-TW"/>
              <a:t>”</a:t>
            </a:r>
          </a:p>
          <a:p>
            <a:endParaRPr lang="en-US" altLang="zh-TW"/>
          </a:p>
          <a:p>
            <a:r>
              <a:rPr lang="en-US" altLang="zh-TW"/>
              <a:t>We also say S is a </a:t>
            </a:r>
            <a:r>
              <a:rPr lang="en-US" altLang="zh-TW">
                <a:solidFill>
                  <a:schemeClr val="accent2"/>
                </a:solidFill>
              </a:rPr>
              <a:t>sufficient condition</a:t>
            </a:r>
            <a:r>
              <a:rPr lang="en-US" altLang="zh-TW"/>
              <a:t> for R.</a:t>
            </a:r>
          </a:p>
        </p:txBody>
      </p:sp>
      <p:sp>
        <p:nvSpPr>
          <p:cNvPr id="60511" name="Text Box 95"/>
          <p:cNvSpPr txBox="1">
            <a:spLocks noChangeArrowheads="1"/>
          </p:cNvSpPr>
          <p:nvPr/>
        </p:nvSpPr>
        <p:spPr bwMode="auto">
          <a:xfrm>
            <a:off x="2097088" y="5105400"/>
            <a:ext cx="4949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You will succeed </a:t>
            </a:r>
            <a:r>
              <a:rPr lang="en-US" altLang="zh-TW">
                <a:solidFill>
                  <a:srgbClr val="A50021"/>
                </a:solidFill>
              </a:rPr>
              <a:t>if and only if</a:t>
            </a:r>
            <a:r>
              <a:rPr lang="en-US" altLang="zh-TW"/>
              <a:t> you work hard.</a:t>
            </a:r>
          </a:p>
        </p:txBody>
      </p:sp>
      <p:sp>
        <p:nvSpPr>
          <p:cNvPr id="60512" name="Text Box 96"/>
          <p:cNvSpPr txBox="1">
            <a:spLocks noChangeArrowheads="1"/>
          </p:cNvSpPr>
          <p:nvPr/>
        </p:nvSpPr>
        <p:spPr bwMode="auto">
          <a:xfrm>
            <a:off x="1314450" y="5791200"/>
            <a:ext cx="6680200" cy="376238"/>
          </a:xfrm>
          <a:prstGeom prst="rect">
            <a:avLst/>
          </a:prstGeom>
          <a:solidFill>
            <a:srgbClr val="CC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if and only if (iff) Q means P and Q are logically equivalent.</a:t>
            </a:r>
          </a:p>
        </p:txBody>
      </p:sp>
      <p:sp>
        <p:nvSpPr>
          <p:cNvPr id="60514" name="Text Box 98"/>
          <p:cNvSpPr txBox="1">
            <a:spLocks noChangeArrowheads="1"/>
          </p:cNvSpPr>
          <p:nvPr/>
        </p:nvSpPr>
        <p:spPr bwMode="auto">
          <a:xfrm>
            <a:off x="1447800" y="3733800"/>
            <a:ext cx="6632575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 only if S means “</a:t>
            </a:r>
            <a:r>
              <a:rPr lang="en-US" altLang="zh-TW" b="1"/>
              <a:t>if R then S</a:t>
            </a:r>
            <a:r>
              <a:rPr lang="en-US" altLang="zh-TW"/>
              <a:t>” or equivalently “</a:t>
            </a:r>
            <a:r>
              <a:rPr lang="en-US" altLang="zh-TW" b="1"/>
              <a:t>R implies S</a:t>
            </a:r>
            <a:r>
              <a:rPr lang="en-US" altLang="zh-TW"/>
              <a:t>”</a:t>
            </a:r>
          </a:p>
          <a:p>
            <a:endParaRPr lang="en-US" altLang="zh-TW"/>
          </a:p>
          <a:p>
            <a:r>
              <a:rPr lang="en-US" altLang="zh-TW"/>
              <a:t>We also say S is a </a:t>
            </a:r>
            <a:r>
              <a:rPr lang="en-US" altLang="zh-TW">
                <a:solidFill>
                  <a:schemeClr val="accent2"/>
                </a:solidFill>
              </a:rPr>
              <a:t>necessary condition</a:t>
            </a:r>
            <a:r>
              <a:rPr lang="en-US" altLang="zh-TW"/>
              <a:t> for R.</a:t>
            </a:r>
          </a:p>
        </p:txBody>
      </p:sp>
      <p:sp>
        <p:nvSpPr>
          <p:cNvPr id="60515" name="Text Box 99"/>
          <p:cNvSpPr txBox="1">
            <a:spLocks noChangeArrowheads="1"/>
          </p:cNvSpPr>
          <p:nvPr/>
        </p:nvSpPr>
        <p:spPr bwMode="auto">
          <a:xfrm>
            <a:off x="1295400" y="6324600"/>
            <a:ext cx="39989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That is, P implies Q and Q implies P.</a:t>
            </a:r>
          </a:p>
        </p:txBody>
      </p:sp>
    </p:spTree>
    <p:extLst>
      <p:ext uri="{BB962C8B-B14F-4D97-AF65-F5344CB8AC3E}">
        <p14:creationId xmlns:p14="http://schemas.microsoft.com/office/powerpoint/2010/main" val="917506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510" grpId="0" animBg="1"/>
      <p:bldP spid="60511" grpId="0"/>
      <p:bldP spid="60512" grpId="0" animBg="1"/>
      <p:bldP spid="60514" grpId="0" animBg="1"/>
      <p:bldP spid="605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ext Box 2"/>
          <p:cNvSpPr txBox="1">
            <a:spLocks noChangeArrowheads="1"/>
          </p:cNvSpPr>
          <p:nvPr/>
        </p:nvSpPr>
        <p:spPr bwMode="auto">
          <a:xfrm>
            <a:off x="3282950" y="457200"/>
            <a:ext cx="2508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Math vs English</a:t>
            </a:r>
          </a:p>
        </p:txBody>
      </p:sp>
      <p:sp>
        <p:nvSpPr>
          <p:cNvPr id="71683" name="Text Box 3"/>
          <p:cNvSpPr txBox="1">
            <a:spLocks noChangeArrowheads="1"/>
          </p:cNvSpPr>
          <p:nvPr/>
        </p:nvSpPr>
        <p:spPr bwMode="auto">
          <a:xfrm>
            <a:off x="1011238" y="1371600"/>
            <a:ext cx="7065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06600"/>
                </a:solidFill>
              </a:rPr>
              <a:t>Parent:</a:t>
            </a:r>
            <a:r>
              <a:rPr lang="en-US" altLang="en-US"/>
              <a:t> if you don’t clean your room, then you can’t watch a DVD.</a:t>
            </a:r>
          </a:p>
        </p:txBody>
      </p:sp>
      <p:sp>
        <p:nvSpPr>
          <p:cNvPr id="71684" name="AutoShape 4"/>
          <p:cNvSpPr>
            <a:spLocks/>
          </p:cNvSpPr>
          <p:nvPr/>
        </p:nvSpPr>
        <p:spPr bwMode="auto">
          <a:xfrm rot="5400000">
            <a:off x="3924300" y="11049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3886200" y="2133600"/>
            <a:ext cx="322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</a:p>
        </p:txBody>
      </p:sp>
      <p:sp>
        <p:nvSpPr>
          <p:cNvPr id="71686" name="AutoShape 6"/>
          <p:cNvSpPr>
            <a:spLocks/>
          </p:cNvSpPr>
          <p:nvPr/>
        </p:nvSpPr>
        <p:spPr bwMode="auto">
          <a:xfrm rot="5400000">
            <a:off x="7048500" y="1104900"/>
            <a:ext cx="304800" cy="1600200"/>
          </a:xfrm>
          <a:prstGeom prst="rightBrace">
            <a:avLst>
              <a:gd name="adj1" fmla="val 43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7010400" y="21336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D</a:t>
            </a:r>
          </a:p>
        </p:txBody>
      </p:sp>
      <p:sp>
        <p:nvSpPr>
          <p:cNvPr id="71688" name="Text Box 8"/>
          <p:cNvSpPr txBox="1">
            <a:spLocks noChangeArrowheads="1"/>
          </p:cNvSpPr>
          <p:nvPr/>
        </p:nvSpPr>
        <p:spPr bwMode="auto">
          <a:xfrm>
            <a:off x="1616075" y="27574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pic>
        <p:nvPicPr>
          <p:cNvPr id="7168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150" y="2843213"/>
            <a:ext cx="1279525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0" name="Text Box 10"/>
          <p:cNvSpPr txBox="1">
            <a:spLocks noChangeArrowheads="1"/>
          </p:cNvSpPr>
          <p:nvPr/>
        </p:nvSpPr>
        <p:spPr bwMode="auto">
          <a:xfrm>
            <a:off x="1631950" y="3352800"/>
            <a:ext cx="2784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real life it also means</a:t>
            </a:r>
          </a:p>
        </p:txBody>
      </p:sp>
      <p:sp>
        <p:nvSpPr>
          <p:cNvPr id="71691" name="Text Box 11"/>
          <p:cNvSpPr txBox="1">
            <a:spLocks noChangeArrowheads="1"/>
          </p:cNvSpPr>
          <p:nvPr/>
        </p:nvSpPr>
        <p:spPr bwMode="auto">
          <a:xfrm>
            <a:off x="6089650" y="3048000"/>
            <a:ext cx="463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So</a:t>
            </a:r>
          </a:p>
        </p:txBody>
      </p:sp>
      <p:sp>
        <p:nvSpPr>
          <p:cNvPr id="71692" name="Text Box 12"/>
          <p:cNvSpPr txBox="1">
            <a:spLocks noChangeArrowheads="1"/>
          </p:cNvSpPr>
          <p:nvPr/>
        </p:nvSpPr>
        <p:spPr bwMode="auto">
          <a:xfrm>
            <a:off x="457200" y="4205288"/>
            <a:ext cx="728821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Mathematician: </a:t>
            </a:r>
            <a:r>
              <a:rPr lang="en-US" altLang="en-US"/>
              <a:t>if a number x greater than 2 is not an odd number,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then x is not a prime number.</a:t>
            </a:r>
          </a:p>
        </p:txBody>
      </p:sp>
      <p:pic>
        <p:nvPicPr>
          <p:cNvPr id="7169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0713" y="3429000"/>
            <a:ext cx="8985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94" name="Text Box 14"/>
          <p:cNvSpPr txBox="1">
            <a:spLocks noChangeArrowheads="1"/>
          </p:cNvSpPr>
          <p:nvPr/>
        </p:nvSpPr>
        <p:spPr bwMode="auto">
          <a:xfrm>
            <a:off x="1676400" y="52720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1712913" y="5805488"/>
            <a:ext cx="330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of course it doesn’t mean</a:t>
            </a:r>
          </a:p>
        </p:txBody>
      </p:sp>
      <p:pic>
        <p:nvPicPr>
          <p:cNvPr id="71698" name="Picture 1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3124200"/>
            <a:ext cx="898525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699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5357813"/>
            <a:ext cx="1265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0" name="Picture 20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4450" y="5881688"/>
            <a:ext cx="884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 animBg="1"/>
      <p:bldP spid="71685" grpId="0"/>
      <p:bldP spid="71686" grpId="0" animBg="1"/>
      <p:bldP spid="71687" grpId="0"/>
      <p:bldP spid="71688" grpId="0"/>
      <p:bldP spid="71690" grpId="0"/>
      <p:bldP spid="71691" grpId="0"/>
      <p:bldP spid="71692" grpId="0"/>
      <p:bldP spid="71694" grpId="0"/>
      <p:bldP spid="7169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2100263" y="457200"/>
            <a:ext cx="491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Necessary, Sufficient Condition</a:t>
            </a: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914400" y="1309688"/>
            <a:ext cx="7288213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Mathematician: </a:t>
            </a:r>
            <a:r>
              <a:rPr lang="en-US" altLang="en-US"/>
              <a:t>if a number x greater than 2 is not an odd number,</a:t>
            </a:r>
          </a:p>
          <a:p>
            <a:pPr>
              <a:lnSpc>
                <a:spcPct val="150000"/>
              </a:lnSpc>
            </a:pPr>
            <a:r>
              <a:rPr lang="en-US" altLang="en-US"/>
              <a:t>                         then x is not a prime number.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2133600" y="2376488"/>
            <a:ext cx="2192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This sentence says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170113" y="2909888"/>
            <a:ext cx="3308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of course it doesn’t mean</a:t>
            </a:r>
          </a:p>
        </p:txBody>
      </p:sp>
      <p:pic>
        <p:nvPicPr>
          <p:cNvPr id="73739" name="Picture 1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4850" y="2462213"/>
            <a:ext cx="1265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3740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1650" y="2986088"/>
            <a:ext cx="884238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3741" name="Text Box 13"/>
          <p:cNvSpPr txBox="1">
            <a:spLocks noChangeArrowheads="1"/>
          </p:cNvSpPr>
          <p:nvPr/>
        </p:nvSpPr>
        <p:spPr bwMode="auto">
          <a:xfrm>
            <a:off x="377825" y="3657600"/>
            <a:ext cx="8435975" cy="92551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Being an odd number &gt; 2 is a </a:t>
            </a:r>
            <a:r>
              <a:rPr lang="en-US" altLang="zh-TW">
                <a:solidFill>
                  <a:schemeClr val="accent2"/>
                </a:solidFill>
              </a:rPr>
              <a:t>necessary condition</a:t>
            </a:r>
            <a:r>
              <a:rPr lang="en-US" altLang="zh-TW"/>
              <a:t> for this number to be prime.</a:t>
            </a:r>
          </a:p>
          <a:p>
            <a:endParaRPr lang="en-US" altLang="zh-TW"/>
          </a:p>
          <a:p>
            <a:r>
              <a:rPr lang="en-US" altLang="zh-TW"/>
              <a:t>Being a prime number &gt; 2 is a </a:t>
            </a:r>
            <a:r>
              <a:rPr lang="en-US" altLang="zh-TW">
                <a:solidFill>
                  <a:schemeClr val="accent2"/>
                </a:solidFill>
              </a:rPr>
              <a:t>sufficient condition</a:t>
            </a:r>
            <a:r>
              <a:rPr lang="en-US" altLang="zh-TW"/>
              <a:t> for this number to be odd.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1752600" y="457200"/>
            <a:ext cx="5600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Necessary AND Sufficient Condition</a:t>
            </a:r>
          </a:p>
        </p:txBody>
      </p:sp>
      <p:graphicFrame>
        <p:nvGraphicFramePr>
          <p:cNvPr id="74761" name="Object 9"/>
          <p:cNvGraphicFramePr>
            <a:graphicFrameLocks noChangeAspect="1"/>
          </p:cNvGraphicFramePr>
          <p:nvPr/>
        </p:nvGraphicFramePr>
        <p:xfrm>
          <a:off x="3494088" y="1192213"/>
          <a:ext cx="21336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2" name="Equation" r:id="rId14" imgW="685800" imgH="203040" progId="Equation.3">
                  <p:embed/>
                </p:oleObj>
              </mc:Choice>
              <mc:Fallback>
                <p:oleObj name="Equation" r:id="rId14" imgW="685800" imgH="203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088" y="1192213"/>
                        <a:ext cx="21336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4762" name="Group 10"/>
          <p:cNvGrpSpPr>
            <a:grpSpLocks/>
          </p:cNvGrpSpPr>
          <p:nvPr/>
        </p:nvGrpSpPr>
        <p:grpSpPr bwMode="auto">
          <a:xfrm>
            <a:off x="4578350" y="1989138"/>
            <a:ext cx="2051050" cy="2659062"/>
            <a:chOff x="1707" y="1902"/>
            <a:chExt cx="1292" cy="1675"/>
          </a:xfrm>
        </p:grpSpPr>
        <p:sp>
          <p:nvSpPr>
            <p:cNvPr id="74763" name="Rectangle 11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64" name="Rectangle 12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74768" name="Group 16"/>
          <p:cNvGrpSpPr>
            <a:grpSpLocks/>
          </p:cNvGrpSpPr>
          <p:nvPr/>
        </p:nvGrpSpPr>
        <p:grpSpPr bwMode="auto">
          <a:xfrm>
            <a:off x="2808288" y="1989138"/>
            <a:ext cx="1770062" cy="2659062"/>
            <a:chOff x="592" y="1902"/>
            <a:chExt cx="1115" cy="1675"/>
          </a:xfrm>
        </p:grpSpPr>
        <p:sp>
          <p:nvSpPr>
            <p:cNvPr id="74769" name="Rectangle 17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0" name="Rectangle 18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1" name="Rectangle 19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2" name="Rectangle 20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3" name="Rectangle 21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74774" name="Rectangle 22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6" name="Rectangle 24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74777" name="Rectangle 25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74778" name="Rectangle 26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74779" name="Group 27"/>
          <p:cNvGrpSpPr>
            <a:grpSpLocks/>
          </p:cNvGrpSpPr>
          <p:nvPr/>
        </p:nvGrpSpPr>
        <p:grpSpPr bwMode="auto">
          <a:xfrm>
            <a:off x="3646488" y="1989138"/>
            <a:ext cx="931862" cy="2659062"/>
            <a:chOff x="1120" y="1902"/>
            <a:chExt cx="587" cy="1675"/>
          </a:xfrm>
        </p:grpSpPr>
        <p:sp>
          <p:nvSpPr>
            <p:cNvPr id="74780" name="Line 28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781" name="Line 29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4782" name="Group 30"/>
          <p:cNvGrpSpPr>
            <a:grpSpLocks/>
          </p:cNvGrpSpPr>
          <p:nvPr/>
        </p:nvGrpSpPr>
        <p:grpSpPr bwMode="auto">
          <a:xfrm>
            <a:off x="2808288" y="1976438"/>
            <a:ext cx="3821112" cy="2659062"/>
            <a:chOff x="592" y="1894"/>
            <a:chExt cx="2407" cy="1675"/>
          </a:xfrm>
        </p:grpSpPr>
        <p:grpSp>
          <p:nvGrpSpPr>
            <p:cNvPr id="74783" name="Group 31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74784" name="Line 32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5" name="Line 33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6" name="Line 34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4787" name="Line 35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4788" name="Group 36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74789" name="Group 37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74790" name="Line 38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1" name="Line 39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4792" name="Line 40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74793" name="Line 41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74794" name="Object 42"/>
          <p:cNvGraphicFramePr>
            <a:graphicFrameLocks noChangeAspect="1"/>
          </p:cNvGraphicFramePr>
          <p:nvPr/>
        </p:nvGraphicFramePr>
        <p:xfrm>
          <a:off x="6383338" y="23098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23" name="Equation" r:id="rId16" imgW="114120" imgH="177480" progId="Equation.DSMT4">
                  <p:embed/>
                </p:oleObj>
              </mc:Choice>
              <mc:Fallback>
                <p:oleObj name="Equation" r:id="rId16" imgW="114120" imgH="1774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3338" y="23098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4795" name="Picture 4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2187575"/>
            <a:ext cx="468312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4796" name="Group 44"/>
          <p:cNvGrpSpPr>
            <a:grpSpLocks/>
          </p:cNvGrpSpPr>
          <p:nvPr/>
        </p:nvGrpSpPr>
        <p:grpSpPr bwMode="auto">
          <a:xfrm>
            <a:off x="1600200" y="4891088"/>
            <a:ext cx="5945188" cy="366712"/>
            <a:chOff x="758" y="3770"/>
            <a:chExt cx="3745" cy="231"/>
          </a:xfrm>
        </p:grpSpPr>
        <p:sp>
          <p:nvSpPr>
            <p:cNvPr id="74797" name="Text Box 45"/>
            <p:cNvSpPr txBox="1">
              <a:spLocks noChangeArrowheads="1"/>
            </p:cNvSpPr>
            <p:nvPr/>
          </p:nvSpPr>
          <p:spPr bwMode="auto">
            <a:xfrm>
              <a:off x="758" y="3770"/>
              <a:ext cx="374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solidFill>
                    <a:schemeClr val="accent2"/>
                  </a:solidFill>
                </a:rPr>
                <a:t>Note:</a:t>
              </a:r>
              <a:r>
                <a:rPr lang="en-US" altLang="en-US"/>
                <a:t>  P        Q is equivalent to (P       Q)     (Q        P) </a:t>
              </a:r>
            </a:p>
          </p:txBody>
        </p:sp>
        <p:pic>
          <p:nvPicPr>
            <p:cNvPr id="74798" name="Picture 46" descr="txp_fig"/>
            <p:cNvPicPr>
              <a:picLocks noChangeAspect="1" noChangeArrowheads="1"/>
            </p:cNvPicPr>
            <p:nvPr>
              <p:custDataLst>
                <p:tags r:id="rId9"/>
              </p:custDataLst>
            </p:nvPr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799" name="Picture 47" descr="txp_fig"/>
            <p:cNvPicPr>
              <a:picLocks noChangeAspect="1" noChangeArrowheads="1"/>
            </p:cNvPicPr>
            <p:nvPr>
              <p:custDataLst>
                <p:tags r:id="rId10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72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800" name="Picture 48" descr="txp_fig"/>
            <p:cNvPicPr>
              <a:picLocks noChangeAspect="1" noChangeArrowheads="1"/>
            </p:cNvPicPr>
            <p:nvPr>
              <p:custDataLst>
                <p:tags r:id="rId11"/>
              </p:custDataLst>
            </p:nvPr>
          </p:nvPicPr>
          <p:blipFill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3840"/>
              <a:ext cx="89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4801" name="Picture 49" descr="txp_fig"/>
            <p:cNvPicPr>
              <a:picLocks noChangeAspect="1" noChangeArrowheads="1"/>
            </p:cNvPicPr>
            <p:nvPr>
              <p:custDataLst>
                <p:tags r:id="rId12"/>
              </p:custDataLst>
            </p:nvPr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84" y="3840"/>
              <a:ext cx="240" cy="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74802" name="Text Box 50"/>
          <p:cNvSpPr txBox="1">
            <a:spLocks noChangeArrowheads="1"/>
          </p:cNvSpPr>
          <p:nvPr/>
        </p:nvSpPr>
        <p:spPr bwMode="auto">
          <a:xfrm>
            <a:off x="1601788" y="5348288"/>
            <a:ext cx="6423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Note:</a:t>
            </a:r>
            <a:r>
              <a:rPr lang="en-US" altLang="en-US"/>
              <a:t>  P        Q is equivalent to (P       Q)     (    P           Q) </a:t>
            </a:r>
          </a:p>
        </p:txBody>
      </p:sp>
      <p:pic>
        <p:nvPicPr>
          <p:cNvPr id="74803" name="Picture 5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8263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4" name="Picture 5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263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5" name="Picture 53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63" y="5459413"/>
            <a:ext cx="1412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6" name="Picture 54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9588" y="5459413"/>
            <a:ext cx="3810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7" name="Picture 5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75" y="5486400"/>
            <a:ext cx="163513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4808" name="Picture 56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7475" y="5486400"/>
            <a:ext cx="163513" cy="9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809" name="Text Box 57"/>
          <p:cNvSpPr txBox="1">
            <a:spLocks noChangeArrowheads="1"/>
          </p:cNvSpPr>
          <p:nvPr/>
        </p:nvSpPr>
        <p:spPr bwMode="auto">
          <a:xfrm>
            <a:off x="227013" y="6096000"/>
            <a:ext cx="8688387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the statement “x is an even number if and only if x</a:t>
            </a:r>
            <a:r>
              <a:rPr lang="en-US" altLang="zh-TW" baseline="30000"/>
              <a:t>2</a:t>
            </a:r>
            <a:r>
              <a:rPr lang="en-US" altLang="zh-TW"/>
              <a:t> is an even number” true?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802" grpId="0"/>
      <p:bldP spid="7480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3276600" y="457200"/>
            <a:ext cx="2538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 Operators</a:t>
            </a:r>
          </a:p>
        </p:txBody>
      </p:sp>
      <p:pic>
        <p:nvPicPr>
          <p:cNvPr id="91139" name="Picture 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488" y="3429000"/>
            <a:ext cx="280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1140" name="Group 4"/>
          <p:cNvGrpSpPr>
            <a:grpSpLocks/>
          </p:cNvGrpSpPr>
          <p:nvPr/>
        </p:nvGrpSpPr>
        <p:grpSpPr bwMode="auto">
          <a:xfrm>
            <a:off x="2292350" y="3284538"/>
            <a:ext cx="2051050" cy="2659062"/>
            <a:chOff x="1707" y="1902"/>
            <a:chExt cx="1292" cy="1675"/>
          </a:xfrm>
        </p:grpSpPr>
        <p:sp>
          <p:nvSpPr>
            <p:cNvPr id="91141" name="Rectangle 5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2" name="Rectangle 6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3" name="Rectangle 7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4" name="Rectangle 8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45" name="Rectangle 9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91146" name="Group 10"/>
          <p:cNvGrpSpPr>
            <a:grpSpLocks/>
          </p:cNvGrpSpPr>
          <p:nvPr/>
        </p:nvGrpSpPr>
        <p:grpSpPr bwMode="auto">
          <a:xfrm>
            <a:off x="522288" y="3284538"/>
            <a:ext cx="1770062" cy="2659062"/>
            <a:chOff x="592" y="1902"/>
            <a:chExt cx="1115" cy="1675"/>
          </a:xfrm>
        </p:grpSpPr>
        <p:sp>
          <p:nvSpPr>
            <p:cNvPr id="91147" name="Rectangle 11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8" name="Rectangle 12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49" name="Rectangle 13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0" name="Rectangle 14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51" name="Rectangle 15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52" name="Rectangle 16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3" name="Rectangle 17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4" name="Rectangle 18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55" name="Rectangle 19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91156" name="Rectangle 20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1360488" y="3284538"/>
            <a:ext cx="931862" cy="2659062"/>
            <a:chOff x="1120" y="1902"/>
            <a:chExt cx="587" cy="1675"/>
          </a:xfrm>
        </p:grpSpPr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59" name="Line 23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60" name="Group 24"/>
          <p:cNvGrpSpPr>
            <a:grpSpLocks/>
          </p:cNvGrpSpPr>
          <p:nvPr/>
        </p:nvGrpSpPr>
        <p:grpSpPr bwMode="auto">
          <a:xfrm>
            <a:off x="522288" y="3271838"/>
            <a:ext cx="3821112" cy="2659062"/>
            <a:chOff x="592" y="1894"/>
            <a:chExt cx="2407" cy="1675"/>
          </a:xfrm>
        </p:grpSpPr>
        <p:grpSp>
          <p:nvGrpSpPr>
            <p:cNvPr id="91161" name="Group 25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91162" name="Line 26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3" name="Line 27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4" name="Line 28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65" name="Line 29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166" name="Group 30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91167" name="Group 31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91168" name="Line 32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69" name="Line 33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170" name="Line 34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171" name="Line 35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91172" name="Object 36"/>
          <p:cNvGraphicFramePr>
            <a:graphicFrameLocks noChangeAspect="1"/>
          </p:cNvGraphicFramePr>
          <p:nvPr/>
        </p:nvGraphicFramePr>
        <p:xfrm>
          <a:off x="4097338" y="36052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7" name="Equation" r:id="rId6" imgW="114120" imgH="177480" progId="Equation.DSMT4">
                  <p:embed/>
                </p:oleObj>
              </mc:Choice>
              <mc:Fallback>
                <p:oleObj name="Equation" r:id="rId6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7338" y="36052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1174" name="Picture 3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13" y="3429000"/>
            <a:ext cx="2809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1175" name="Object 39"/>
          <p:cNvGraphicFramePr>
            <a:graphicFrameLocks noChangeAspect="1"/>
          </p:cNvGraphicFramePr>
          <p:nvPr/>
        </p:nvGraphicFramePr>
        <p:xfrm>
          <a:off x="1295400" y="2438400"/>
          <a:ext cx="23622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8" name="Equation" r:id="rId9" imgW="736560" imgH="203040" progId="Equation.3">
                  <p:embed/>
                </p:oleObj>
              </mc:Choice>
              <mc:Fallback>
                <p:oleObj name="Equation" r:id="rId9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2362200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6559550" y="3284538"/>
            <a:ext cx="2051050" cy="2659062"/>
            <a:chOff x="1707" y="1902"/>
            <a:chExt cx="1292" cy="1675"/>
          </a:xfrm>
        </p:grpSpPr>
        <p:sp>
          <p:nvSpPr>
            <p:cNvPr id="91177" name="Rectangle 41"/>
            <p:cNvSpPr>
              <a:spLocks noChangeArrowheads="1"/>
            </p:cNvSpPr>
            <p:nvPr/>
          </p:nvSpPr>
          <p:spPr bwMode="auto">
            <a:xfrm>
              <a:off x="2236" y="3251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78" name="Rectangle 42"/>
            <p:cNvSpPr>
              <a:spLocks noChangeArrowheads="1"/>
            </p:cNvSpPr>
            <p:nvPr/>
          </p:nvSpPr>
          <p:spPr bwMode="auto">
            <a:xfrm>
              <a:off x="2236" y="2925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79" name="Rectangle 43"/>
            <p:cNvSpPr>
              <a:spLocks noChangeArrowheads="1"/>
            </p:cNvSpPr>
            <p:nvPr/>
          </p:nvSpPr>
          <p:spPr bwMode="auto">
            <a:xfrm>
              <a:off x="2236" y="2599"/>
              <a:ext cx="763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0" name="Rectangle 44"/>
            <p:cNvSpPr>
              <a:spLocks noChangeArrowheads="1"/>
            </p:cNvSpPr>
            <p:nvPr/>
          </p:nvSpPr>
          <p:spPr bwMode="auto">
            <a:xfrm>
              <a:off x="2236" y="2266"/>
              <a:ext cx="763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1" name="Rectangle 45"/>
            <p:cNvSpPr>
              <a:spLocks noChangeArrowheads="1"/>
            </p:cNvSpPr>
            <p:nvPr/>
          </p:nvSpPr>
          <p:spPr bwMode="auto">
            <a:xfrm>
              <a:off x="1707" y="1902"/>
              <a:ext cx="1292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  </a:t>
              </a:r>
              <a:r>
                <a:rPr lang="en-US" altLang="en-US" sz="3200">
                  <a:sym typeface="Symbol" pitchFamily="18" charset="2"/>
                </a:rPr>
                <a:t>  </a:t>
              </a:r>
              <a:r>
                <a:rPr lang="en-US" altLang="en-US" sz="3200" i="1">
                  <a:sym typeface="Symbol" pitchFamily="18" charset="2"/>
                </a:rPr>
                <a:t>Q</a:t>
              </a:r>
              <a:endParaRPr lang="en-US" altLang="en-US" sz="3200">
                <a:sym typeface="Symbol" pitchFamily="18" charset="2"/>
              </a:endParaRPr>
            </a:p>
          </p:txBody>
        </p:sp>
      </p:grpSp>
      <p:grpSp>
        <p:nvGrpSpPr>
          <p:cNvPr id="91182" name="Group 46"/>
          <p:cNvGrpSpPr>
            <a:grpSpLocks/>
          </p:cNvGrpSpPr>
          <p:nvPr/>
        </p:nvGrpSpPr>
        <p:grpSpPr bwMode="auto">
          <a:xfrm>
            <a:off x="4789488" y="3284538"/>
            <a:ext cx="1770062" cy="2659062"/>
            <a:chOff x="592" y="1902"/>
            <a:chExt cx="1115" cy="1675"/>
          </a:xfrm>
        </p:grpSpPr>
        <p:sp>
          <p:nvSpPr>
            <p:cNvPr id="91183" name="Rectangle 47"/>
            <p:cNvSpPr>
              <a:spLocks noChangeArrowheads="1"/>
            </p:cNvSpPr>
            <p:nvPr/>
          </p:nvSpPr>
          <p:spPr bwMode="auto">
            <a:xfrm>
              <a:off x="1120" y="3251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folHlink">
                      <a:alpha val="50000"/>
                    </a:schemeClr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4" name="Rectangle 48"/>
            <p:cNvSpPr>
              <a:spLocks noChangeArrowheads="1"/>
            </p:cNvSpPr>
            <p:nvPr/>
          </p:nvSpPr>
          <p:spPr bwMode="auto">
            <a:xfrm>
              <a:off x="592" y="3251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5" name="Rectangle 49"/>
            <p:cNvSpPr>
              <a:spLocks noChangeArrowheads="1"/>
            </p:cNvSpPr>
            <p:nvPr/>
          </p:nvSpPr>
          <p:spPr bwMode="auto">
            <a:xfrm>
              <a:off x="1120" y="2925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6" name="Rectangle 50"/>
            <p:cNvSpPr>
              <a:spLocks noChangeArrowheads="1"/>
            </p:cNvSpPr>
            <p:nvPr/>
          </p:nvSpPr>
          <p:spPr bwMode="auto">
            <a:xfrm>
              <a:off x="592" y="2925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7" name="Rectangle 51"/>
            <p:cNvSpPr>
              <a:spLocks noChangeArrowheads="1"/>
            </p:cNvSpPr>
            <p:nvPr/>
          </p:nvSpPr>
          <p:spPr bwMode="auto">
            <a:xfrm>
              <a:off x="1120" y="2599"/>
              <a:ext cx="58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F</a:t>
              </a:r>
            </a:p>
          </p:txBody>
        </p:sp>
        <p:sp>
          <p:nvSpPr>
            <p:cNvPr id="91188" name="Rectangle 52"/>
            <p:cNvSpPr>
              <a:spLocks noChangeArrowheads="1"/>
            </p:cNvSpPr>
            <p:nvPr/>
          </p:nvSpPr>
          <p:spPr bwMode="auto">
            <a:xfrm>
              <a:off x="592" y="2599"/>
              <a:ext cx="528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89" name="Rectangle 53"/>
            <p:cNvSpPr>
              <a:spLocks noChangeArrowheads="1"/>
            </p:cNvSpPr>
            <p:nvPr/>
          </p:nvSpPr>
          <p:spPr bwMode="auto">
            <a:xfrm>
              <a:off x="1120" y="2266"/>
              <a:ext cx="587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90" name="Rectangle 54"/>
            <p:cNvSpPr>
              <a:spLocks noChangeArrowheads="1"/>
            </p:cNvSpPr>
            <p:nvPr/>
          </p:nvSpPr>
          <p:spPr bwMode="auto">
            <a:xfrm>
              <a:off x="592" y="2266"/>
              <a:ext cx="528" cy="3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/>
                <a:t>T</a:t>
              </a:r>
            </a:p>
          </p:txBody>
        </p:sp>
        <p:sp>
          <p:nvSpPr>
            <p:cNvPr id="91191" name="Rectangle 55"/>
            <p:cNvSpPr>
              <a:spLocks noChangeArrowheads="1"/>
            </p:cNvSpPr>
            <p:nvPr/>
          </p:nvSpPr>
          <p:spPr bwMode="auto">
            <a:xfrm>
              <a:off x="1120" y="1902"/>
              <a:ext cx="58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Q</a:t>
              </a:r>
            </a:p>
          </p:txBody>
        </p:sp>
        <p:sp>
          <p:nvSpPr>
            <p:cNvPr id="91192" name="Rectangle 56"/>
            <p:cNvSpPr>
              <a:spLocks noChangeArrowheads="1"/>
            </p:cNvSpPr>
            <p:nvPr/>
          </p:nvSpPr>
          <p:spPr bwMode="auto">
            <a:xfrm>
              <a:off x="592" y="1902"/>
              <a:ext cx="528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28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1pPr>
              <a:lvl2pPr>
                <a:spcBef>
                  <a:spcPct val="20000"/>
                </a:spcBef>
                <a:buChar char="–"/>
                <a:defRPr kumimoji="1" sz="24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2pPr>
              <a:lvl3pPr>
                <a:spcBef>
                  <a:spcPct val="20000"/>
                </a:spcBef>
                <a:buChar char="•"/>
                <a:defRPr kumimoji="1" sz="2000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3pPr>
              <a:lvl4pPr>
                <a:spcBef>
                  <a:spcPct val="20000"/>
                </a:spcBef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4pPr>
              <a:lvl5pPr>
                <a:spcBef>
                  <a:spcPct val="20000"/>
                </a:spcBef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5pPr>
              <a:lvl6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6pPr>
              <a:lvl7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7pPr>
              <a:lvl8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8pPr>
              <a:lvl9pPr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>
                  <a:solidFill>
                    <a:schemeClr val="tx1"/>
                  </a:solidFill>
                  <a:latin typeface="Arial" charset="0"/>
                  <a:ea typeface="新細明體" pitchFamily="18" charset="-120"/>
                </a:defRPr>
              </a:lvl9pPr>
            </a:lstStyle>
            <a:p>
              <a:pPr algn="ctr">
                <a:buFontTx/>
                <a:buNone/>
              </a:pPr>
              <a:r>
                <a:rPr lang="en-US" altLang="en-US" sz="3200" i="1"/>
                <a:t>P</a:t>
              </a:r>
            </a:p>
          </p:txBody>
        </p:sp>
      </p:grpSp>
      <p:grpSp>
        <p:nvGrpSpPr>
          <p:cNvPr id="91193" name="Group 57"/>
          <p:cNvGrpSpPr>
            <a:grpSpLocks/>
          </p:cNvGrpSpPr>
          <p:nvPr/>
        </p:nvGrpSpPr>
        <p:grpSpPr bwMode="auto">
          <a:xfrm>
            <a:off x="5627688" y="3284538"/>
            <a:ext cx="931862" cy="2659062"/>
            <a:chOff x="1120" y="1902"/>
            <a:chExt cx="587" cy="1675"/>
          </a:xfrm>
        </p:grpSpPr>
        <p:sp>
          <p:nvSpPr>
            <p:cNvPr id="91194" name="Line 58"/>
            <p:cNvSpPr>
              <a:spLocks noChangeShapeType="1"/>
            </p:cNvSpPr>
            <p:nvPr/>
          </p:nvSpPr>
          <p:spPr bwMode="auto">
            <a:xfrm>
              <a:off x="1120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195" name="Line 59"/>
            <p:cNvSpPr>
              <a:spLocks noChangeShapeType="1"/>
            </p:cNvSpPr>
            <p:nvPr/>
          </p:nvSpPr>
          <p:spPr bwMode="auto">
            <a:xfrm>
              <a:off x="1707" y="1902"/>
              <a:ext cx="0" cy="1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1196" name="Group 60"/>
          <p:cNvGrpSpPr>
            <a:grpSpLocks/>
          </p:cNvGrpSpPr>
          <p:nvPr/>
        </p:nvGrpSpPr>
        <p:grpSpPr bwMode="auto">
          <a:xfrm>
            <a:off x="4789488" y="3271838"/>
            <a:ext cx="3821112" cy="2659062"/>
            <a:chOff x="592" y="1894"/>
            <a:chExt cx="2407" cy="1675"/>
          </a:xfrm>
        </p:grpSpPr>
        <p:grpSp>
          <p:nvGrpSpPr>
            <p:cNvPr id="91197" name="Group 61"/>
            <p:cNvGrpSpPr>
              <a:grpSpLocks/>
            </p:cNvGrpSpPr>
            <p:nvPr/>
          </p:nvGrpSpPr>
          <p:grpSpPr bwMode="auto">
            <a:xfrm>
              <a:off x="592" y="2266"/>
              <a:ext cx="2407" cy="985"/>
              <a:chOff x="592" y="2266"/>
              <a:chExt cx="2407" cy="985"/>
            </a:xfrm>
          </p:grpSpPr>
          <p:sp>
            <p:nvSpPr>
              <p:cNvPr id="91198" name="Line 62"/>
              <p:cNvSpPr>
                <a:spLocks noChangeShapeType="1"/>
              </p:cNvSpPr>
              <p:nvPr/>
            </p:nvSpPr>
            <p:spPr bwMode="auto">
              <a:xfrm>
                <a:off x="592" y="2266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99" name="Line 63"/>
              <p:cNvSpPr>
                <a:spLocks noChangeShapeType="1"/>
              </p:cNvSpPr>
              <p:nvPr/>
            </p:nvSpPr>
            <p:spPr bwMode="auto">
              <a:xfrm>
                <a:off x="592" y="2599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0" name="Line 64"/>
              <p:cNvSpPr>
                <a:spLocks noChangeShapeType="1"/>
              </p:cNvSpPr>
              <p:nvPr/>
            </p:nvSpPr>
            <p:spPr bwMode="auto">
              <a:xfrm>
                <a:off x="592" y="2925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201" name="Line 65"/>
              <p:cNvSpPr>
                <a:spLocks noChangeShapeType="1"/>
              </p:cNvSpPr>
              <p:nvPr/>
            </p:nvSpPr>
            <p:spPr bwMode="auto">
              <a:xfrm>
                <a:off x="592" y="3251"/>
                <a:ext cx="240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1202" name="Group 66"/>
            <p:cNvGrpSpPr>
              <a:grpSpLocks/>
            </p:cNvGrpSpPr>
            <p:nvPr/>
          </p:nvGrpSpPr>
          <p:grpSpPr bwMode="auto">
            <a:xfrm>
              <a:off x="592" y="1894"/>
              <a:ext cx="2407" cy="1675"/>
              <a:chOff x="592" y="1806"/>
              <a:chExt cx="2407" cy="1675"/>
            </a:xfrm>
          </p:grpSpPr>
          <p:grpSp>
            <p:nvGrpSpPr>
              <p:cNvPr id="91203" name="Group 67"/>
              <p:cNvGrpSpPr>
                <a:grpSpLocks/>
              </p:cNvGrpSpPr>
              <p:nvPr/>
            </p:nvGrpSpPr>
            <p:grpSpPr bwMode="auto">
              <a:xfrm>
                <a:off x="592" y="1806"/>
                <a:ext cx="2407" cy="1675"/>
                <a:chOff x="592" y="1902"/>
                <a:chExt cx="2407" cy="1675"/>
              </a:xfrm>
            </p:grpSpPr>
            <p:sp>
              <p:nvSpPr>
                <p:cNvPr id="91204" name="Line 68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05" name="Line 69"/>
                <p:cNvSpPr>
                  <a:spLocks noChangeShapeType="1"/>
                </p:cNvSpPr>
                <p:nvPr/>
              </p:nvSpPr>
              <p:spPr bwMode="auto">
                <a:xfrm>
                  <a:off x="592" y="3577"/>
                  <a:ext cx="2407" cy="0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91206" name="Line 70"/>
                <p:cNvSpPr>
                  <a:spLocks noChangeShapeType="1"/>
                </p:cNvSpPr>
                <p:nvPr/>
              </p:nvSpPr>
              <p:spPr bwMode="auto">
                <a:xfrm>
                  <a:off x="592" y="1902"/>
                  <a:ext cx="0" cy="1675"/>
                </a:xfrm>
                <a:prstGeom prst="line">
                  <a:avLst/>
                </a:prstGeom>
                <a:noFill/>
                <a:ln w="28575" cap="sq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91207" name="Line 71"/>
              <p:cNvSpPr>
                <a:spLocks noChangeShapeType="1"/>
              </p:cNvSpPr>
              <p:nvPr/>
            </p:nvSpPr>
            <p:spPr bwMode="auto">
              <a:xfrm>
                <a:off x="2999" y="1806"/>
                <a:ext cx="0" cy="167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aphicFrame>
        <p:nvGraphicFramePr>
          <p:cNvPr id="91208" name="Object 72"/>
          <p:cNvGraphicFramePr>
            <a:graphicFrameLocks noChangeAspect="1"/>
          </p:cNvGraphicFramePr>
          <p:nvPr/>
        </p:nvGraphicFramePr>
        <p:xfrm>
          <a:off x="8364538" y="3605213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29" name="Equation" r:id="rId11" imgW="114120" imgH="177480" progId="Equation.DSMT4">
                  <p:embed/>
                </p:oleObj>
              </mc:Choice>
              <mc:Fallback>
                <p:oleObj name="Equation" r:id="rId11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4538" y="3605213"/>
                        <a:ext cx="1143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09" name="Object 73"/>
          <p:cNvGraphicFramePr>
            <a:graphicFrameLocks noChangeAspect="1"/>
          </p:cNvGraphicFramePr>
          <p:nvPr/>
        </p:nvGraphicFramePr>
        <p:xfrm>
          <a:off x="5715000" y="2452688"/>
          <a:ext cx="2057400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0" name="Equation" r:id="rId12" imgW="622080" imgH="203040" progId="Equation.3">
                  <p:embed/>
                </p:oleObj>
              </mc:Choice>
              <mc:Fallback>
                <p:oleObj name="Equation" r:id="rId12" imgW="622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452688"/>
                        <a:ext cx="2057400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212" name="Object 76"/>
          <p:cNvGraphicFramePr>
            <a:graphicFrameLocks noChangeAspect="1"/>
          </p:cNvGraphicFramePr>
          <p:nvPr/>
        </p:nvGraphicFramePr>
        <p:xfrm>
          <a:off x="1295400" y="1447800"/>
          <a:ext cx="23209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1" name="Equation" r:id="rId14" imgW="736560" imgH="203040" progId="Equation.3">
                  <p:embed/>
                </p:oleObj>
              </mc:Choice>
              <mc:Fallback>
                <p:oleObj name="Equation" r:id="rId14" imgW="736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447800"/>
                        <a:ext cx="23209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213" name="Text Box 77"/>
          <p:cNvSpPr txBox="1">
            <a:spLocks noChangeArrowheads="1"/>
          </p:cNvSpPr>
          <p:nvPr/>
        </p:nvSpPr>
        <p:spPr bwMode="auto">
          <a:xfrm>
            <a:off x="4198938" y="1600200"/>
            <a:ext cx="2506662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~p is true if p is false</a:t>
            </a:r>
          </a:p>
        </p:txBody>
      </p:sp>
    </p:spTree>
    <p:extLst>
      <p:ext uri="{BB962C8B-B14F-4D97-AF65-F5344CB8AC3E}">
        <p14:creationId xmlns:p14="http://schemas.microsoft.com/office/powerpoint/2010/main" val="317549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70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Compound Statement</a:t>
            </a:r>
          </a:p>
        </p:txBody>
      </p:sp>
      <p:sp>
        <p:nvSpPr>
          <p:cNvPr id="67663" name="Text Box 79"/>
          <p:cNvSpPr txBox="1">
            <a:spLocks noChangeArrowheads="1"/>
          </p:cNvSpPr>
          <p:nvPr/>
        </p:nvSpPr>
        <p:spPr bwMode="auto">
          <a:xfrm>
            <a:off x="1981200" y="1524000"/>
            <a:ext cx="158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 = “it is hot”</a:t>
            </a:r>
          </a:p>
        </p:txBody>
      </p:sp>
      <p:sp>
        <p:nvSpPr>
          <p:cNvPr id="67664" name="Text Box 80"/>
          <p:cNvSpPr txBox="1">
            <a:spLocks noChangeArrowheads="1"/>
          </p:cNvSpPr>
          <p:nvPr/>
        </p:nvSpPr>
        <p:spPr bwMode="auto">
          <a:xfrm>
            <a:off x="4665663" y="1538288"/>
            <a:ext cx="18065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q = “it is sunny”</a:t>
            </a:r>
          </a:p>
        </p:txBody>
      </p:sp>
      <p:sp>
        <p:nvSpPr>
          <p:cNvPr id="67665" name="Text Box 81"/>
          <p:cNvSpPr txBox="1">
            <a:spLocks noChangeArrowheads="1"/>
          </p:cNvSpPr>
          <p:nvPr/>
        </p:nvSpPr>
        <p:spPr bwMode="auto">
          <a:xfrm>
            <a:off x="1752600" y="2695575"/>
            <a:ext cx="30130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It is hot and sunny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It is not hot but sunny</a:t>
            </a:r>
          </a:p>
          <a:p>
            <a:endParaRPr lang="en-US" altLang="zh-TW"/>
          </a:p>
          <a:p>
            <a:endParaRPr lang="en-US" altLang="zh-TW"/>
          </a:p>
          <a:p>
            <a:r>
              <a:rPr lang="en-US" altLang="zh-TW"/>
              <a:t>It is neither hot nor sunny</a:t>
            </a:r>
          </a:p>
        </p:txBody>
      </p:sp>
      <p:pic>
        <p:nvPicPr>
          <p:cNvPr id="67667" name="Picture 8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43200"/>
            <a:ext cx="792163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71" name="Picture 8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5750" y="3595688"/>
            <a:ext cx="10033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7673" name="Picture 8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038" y="4352925"/>
            <a:ext cx="1249362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18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Exclusive-Or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2759075" y="1309688"/>
            <a:ext cx="18129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coffee “or” tea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 flipH="1">
            <a:off x="4724400" y="15382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5248275" y="1066800"/>
            <a:ext cx="612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4400">
                <a:solidFill>
                  <a:srgbClr val="000000"/>
                </a:solidFill>
                <a:latin typeface="Times New Roman" pitchFamily="18" charset="0"/>
                <a:sym typeface="Euclid Symbol" pitchFamily="18" charset="2"/>
              </a:rPr>
              <a:t>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5791200" y="123348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exclusive-or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379538" y="1905000"/>
            <a:ext cx="638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construct a compound statement for exclusive-or?</a:t>
            </a:r>
          </a:p>
        </p:txBody>
      </p:sp>
      <p:graphicFrame>
        <p:nvGraphicFramePr>
          <p:cNvPr id="68659" name="Group 51"/>
          <p:cNvGraphicFramePr>
            <a:graphicFrameLocks noGrp="1"/>
          </p:cNvGraphicFramePr>
          <p:nvPr/>
        </p:nvGraphicFramePr>
        <p:xfrm>
          <a:off x="609600" y="2822575"/>
          <a:ext cx="3429000" cy="25908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Euclid Symbol" pitchFamily="18" charset="2"/>
                        </a:rPr>
                        <a:t> q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60" name="Text Box 52"/>
          <p:cNvSpPr txBox="1">
            <a:spLocks noChangeArrowheads="1"/>
          </p:cNvSpPr>
          <p:nvPr/>
        </p:nvSpPr>
        <p:spPr bwMode="auto">
          <a:xfrm>
            <a:off x="4860925" y="2667000"/>
            <a:ext cx="330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61" name="Line 53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62" name="Line 54"/>
          <p:cNvSpPr>
            <a:spLocks noChangeShapeType="1"/>
          </p:cNvSpPr>
          <p:nvPr/>
        </p:nvSpPr>
        <p:spPr bwMode="auto">
          <a:xfrm flipH="1">
            <a:off x="4114800" y="28956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8663" name="Picture 55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53000"/>
            <a:ext cx="30988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8671" name="Text Box 63"/>
          <p:cNvSpPr txBox="1">
            <a:spLocks noChangeArrowheads="1"/>
          </p:cNvSpPr>
          <p:nvPr/>
        </p:nvSpPr>
        <p:spPr bwMode="auto">
          <a:xfrm>
            <a:off x="4860925" y="2667000"/>
            <a:ext cx="330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72" name="Line 64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4" name="Line 66"/>
          <p:cNvSpPr>
            <a:spLocks noChangeShapeType="1"/>
          </p:cNvSpPr>
          <p:nvPr/>
        </p:nvSpPr>
        <p:spPr bwMode="auto">
          <a:xfrm flipH="1">
            <a:off x="4114800" y="2895600"/>
            <a:ext cx="7620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75" name="Text Box 67"/>
          <p:cNvSpPr txBox="1">
            <a:spLocks noChangeArrowheads="1"/>
          </p:cNvSpPr>
          <p:nvPr/>
        </p:nvSpPr>
        <p:spPr bwMode="auto">
          <a:xfrm>
            <a:off x="4860925" y="2667000"/>
            <a:ext cx="33194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</p:txBody>
      </p:sp>
      <p:sp>
        <p:nvSpPr>
          <p:cNvPr id="68676" name="Line 68"/>
          <p:cNvSpPr>
            <a:spLocks noChangeShapeType="1"/>
          </p:cNvSpPr>
          <p:nvPr/>
        </p:nvSpPr>
        <p:spPr bwMode="auto">
          <a:xfrm flipH="1">
            <a:off x="4114800" y="2895600"/>
            <a:ext cx="7620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0" name="Text Box 72"/>
          <p:cNvSpPr txBox="1">
            <a:spLocks noChangeArrowheads="1"/>
          </p:cNvSpPr>
          <p:nvPr/>
        </p:nvSpPr>
        <p:spPr bwMode="auto">
          <a:xfrm>
            <a:off x="4937125" y="3394075"/>
            <a:ext cx="3475038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Want the formula to be true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exactly when the input belongs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to a “true” row.</a:t>
            </a:r>
          </a:p>
        </p:txBody>
      </p:sp>
      <p:sp>
        <p:nvSpPr>
          <p:cNvPr id="68681" name="Text Box 73"/>
          <p:cNvSpPr txBox="1">
            <a:spLocks noChangeArrowheads="1"/>
          </p:cNvSpPr>
          <p:nvPr/>
        </p:nvSpPr>
        <p:spPr bwMode="auto">
          <a:xfrm>
            <a:off x="457200" y="5715000"/>
            <a:ext cx="73310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input is the second row exactly if this sub-formula is satisfied</a:t>
            </a:r>
          </a:p>
        </p:txBody>
      </p:sp>
      <p:sp>
        <p:nvSpPr>
          <p:cNvPr id="68682" name="Line 74"/>
          <p:cNvSpPr>
            <a:spLocks noChangeShapeType="1"/>
          </p:cNvSpPr>
          <p:nvPr/>
        </p:nvSpPr>
        <p:spPr bwMode="auto">
          <a:xfrm flipV="1">
            <a:off x="5257800" y="5334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83" name="Text Box 75"/>
          <p:cNvSpPr txBox="1">
            <a:spLocks noChangeArrowheads="1"/>
          </p:cNvSpPr>
          <p:nvPr/>
        </p:nvSpPr>
        <p:spPr bwMode="auto">
          <a:xfrm>
            <a:off x="76200" y="6262688"/>
            <a:ext cx="8978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 formula is true exactly when the input is the second row </a:t>
            </a:r>
            <a:r>
              <a:rPr lang="en-US" altLang="zh-TW">
                <a:solidFill>
                  <a:srgbClr val="A50021"/>
                </a:solidFill>
              </a:rPr>
              <a:t>or</a:t>
            </a:r>
            <a:r>
              <a:rPr lang="en-US" altLang="zh-TW"/>
              <a:t> the third row.</a:t>
            </a:r>
          </a:p>
        </p:txBody>
      </p:sp>
      <p:sp>
        <p:nvSpPr>
          <p:cNvPr id="68684" name="Line 76"/>
          <p:cNvSpPr>
            <a:spLocks noChangeShapeType="1"/>
          </p:cNvSpPr>
          <p:nvPr/>
        </p:nvSpPr>
        <p:spPr bwMode="auto">
          <a:xfrm flipH="1" flipV="1">
            <a:off x="6553200" y="5334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3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5" grpId="0" animBg="1"/>
      <p:bldP spid="68616" grpId="0"/>
      <p:bldP spid="68617" grpId="0"/>
      <p:bldP spid="68618" grpId="0"/>
      <p:bldP spid="68660" grpId="0"/>
      <p:bldP spid="68661" grpId="0" animBg="1"/>
      <p:bldP spid="68662" grpId="0" animBg="1"/>
      <p:bldP spid="68671" grpId="0"/>
      <p:bldP spid="68672" grpId="0" animBg="1"/>
      <p:bldP spid="68674" grpId="0" animBg="1"/>
      <p:bldP spid="68675" grpId="0" animBg="1"/>
      <p:bldP spid="68676" grpId="0" animBg="1"/>
      <p:bldP spid="68680" grpId="0" animBg="1"/>
      <p:bldP spid="68681" grpId="0" animBg="1"/>
      <p:bldP spid="68682" grpId="0" animBg="1"/>
      <p:bldP spid="68683" grpId="0"/>
      <p:bldP spid="686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79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Exclusive-Or</a:t>
            </a:r>
          </a:p>
        </p:txBody>
      </p:sp>
      <p:sp>
        <p:nvSpPr>
          <p:cNvPr id="102403" name="Text Box 3"/>
          <p:cNvSpPr txBox="1">
            <a:spLocks noChangeArrowheads="1"/>
          </p:cNvSpPr>
          <p:nvPr/>
        </p:nvSpPr>
        <p:spPr bwMode="auto">
          <a:xfrm>
            <a:off x="2759075" y="1309688"/>
            <a:ext cx="18129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coffee “or” tea</a:t>
            </a:r>
          </a:p>
        </p:txBody>
      </p:sp>
      <p:sp>
        <p:nvSpPr>
          <p:cNvPr id="102404" name="Line 4"/>
          <p:cNvSpPr>
            <a:spLocks noChangeShapeType="1"/>
          </p:cNvSpPr>
          <p:nvPr/>
        </p:nvSpPr>
        <p:spPr bwMode="auto">
          <a:xfrm flipH="1">
            <a:off x="4724400" y="1538288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5248275" y="1066800"/>
            <a:ext cx="6127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4400">
                <a:solidFill>
                  <a:srgbClr val="000000"/>
                </a:solidFill>
                <a:latin typeface="Times New Roman" pitchFamily="18" charset="0"/>
                <a:sym typeface="Euclid Symbol" pitchFamily="18" charset="2"/>
              </a:rPr>
              <a:t></a:t>
            </a:r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5791200" y="1233488"/>
            <a:ext cx="1479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exclusive-or</a:t>
            </a: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1379538" y="1905000"/>
            <a:ext cx="6384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How to construct a compound statement for exclusive-or?</a:t>
            </a:r>
          </a:p>
        </p:txBody>
      </p:sp>
      <p:graphicFrame>
        <p:nvGraphicFramePr>
          <p:cNvPr id="102408" name="Group 8"/>
          <p:cNvGraphicFramePr>
            <a:graphicFrameLocks noGrp="1"/>
          </p:cNvGraphicFramePr>
          <p:nvPr/>
        </p:nvGraphicFramePr>
        <p:xfrm>
          <a:off x="609600" y="2822575"/>
          <a:ext cx="3429000" cy="2590800"/>
        </p:xfrm>
        <a:graphic>
          <a:graphicData uri="http://schemas.openxmlformats.org/drawingml/2006/table">
            <a:tbl>
              <a:tblPr/>
              <a:tblGrid>
                <a:gridCol w="1143000"/>
                <a:gridCol w="1143000"/>
                <a:gridCol w="1143000"/>
              </a:tblGrid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新細明體" pitchFamily="18" charset="-120"/>
                          <a:sym typeface="Euclid Symbol" pitchFamily="18" charset="2"/>
                        </a:rPr>
                        <a:t> q</a:t>
                      </a:r>
                      <a:endParaRPr kumimoji="0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4876800" y="2743200"/>
            <a:ext cx="342582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2: Look at the false rows</a:t>
            </a:r>
          </a:p>
        </p:txBody>
      </p:sp>
      <p:sp>
        <p:nvSpPr>
          <p:cNvPr id="102439" name="Line 39"/>
          <p:cNvSpPr>
            <a:spLocks noChangeShapeType="1"/>
          </p:cNvSpPr>
          <p:nvPr/>
        </p:nvSpPr>
        <p:spPr bwMode="auto">
          <a:xfrm flipH="1">
            <a:off x="4114800" y="3048000"/>
            <a:ext cx="685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0" name="Line 40"/>
          <p:cNvSpPr>
            <a:spLocks noChangeShapeType="1"/>
          </p:cNvSpPr>
          <p:nvPr/>
        </p:nvSpPr>
        <p:spPr bwMode="auto">
          <a:xfrm flipH="1">
            <a:off x="4114800" y="3048000"/>
            <a:ext cx="68580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441" name="Picture 41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960938"/>
            <a:ext cx="3810000" cy="37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51" name="Text Box 51"/>
          <p:cNvSpPr txBox="1">
            <a:spLocks noChangeArrowheads="1"/>
          </p:cNvSpPr>
          <p:nvPr/>
        </p:nvSpPr>
        <p:spPr bwMode="auto">
          <a:xfrm>
            <a:off x="4937125" y="3394075"/>
            <a:ext cx="3255963" cy="12017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Want the formula to be true</a:t>
            </a:r>
          </a:p>
          <a:p>
            <a:pPr>
              <a:lnSpc>
                <a:spcPct val="150000"/>
              </a:lnSpc>
            </a:pPr>
            <a:r>
              <a:rPr lang="en-US" altLang="zh-TW"/>
              <a:t>exactly when the input does</a:t>
            </a:r>
          </a:p>
          <a:p>
            <a:pPr>
              <a:lnSpc>
                <a:spcPct val="150000"/>
              </a:lnSpc>
            </a:pPr>
            <a:r>
              <a:rPr lang="en-US" altLang="zh-TW" b="1"/>
              <a:t>not</a:t>
            </a:r>
            <a:r>
              <a:rPr lang="en-US" altLang="zh-TW"/>
              <a:t> belong to a “false” row.</a:t>
            </a:r>
          </a:p>
        </p:txBody>
      </p:sp>
      <p:sp>
        <p:nvSpPr>
          <p:cNvPr id="102452" name="Text Box 52"/>
          <p:cNvSpPr txBox="1">
            <a:spLocks noChangeArrowheads="1"/>
          </p:cNvSpPr>
          <p:nvPr/>
        </p:nvSpPr>
        <p:spPr bwMode="auto">
          <a:xfrm>
            <a:off x="457200" y="5715000"/>
            <a:ext cx="711041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input is the first row exactly if this sub-formula is satisfied</a:t>
            </a:r>
          </a:p>
        </p:txBody>
      </p:sp>
      <p:sp>
        <p:nvSpPr>
          <p:cNvPr id="102453" name="Line 53"/>
          <p:cNvSpPr>
            <a:spLocks noChangeShapeType="1"/>
          </p:cNvSpPr>
          <p:nvPr/>
        </p:nvSpPr>
        <p:spPr bwMode="auto">
          <a:xfrm flipV="1">
            <a:off x="5257800" y="53340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4" name="Text Box 54"/>
          <p:cNvSpPr txBox="1">
            <a:spLocks noChangeArrowheads="1"/>
          </p:cNvSpPr>
          <p:nvPr/>
        </p:nvSpPr>
        <p:spPr bwMode="auto">
          <a:xfrm>
            <a:off x="76200" y="6262688"/>
            <a:ext cx="9058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And the formula is true exactly when the input is </a:t>
            </a:r>
            <a:r>
              <a:rPr lang="en-US" altLang="zh-TW">
                <a:solidFill>
                  <a:srgbClr val="A50021"/>
                </a:solidFill>
              </a:rPr>
              <a:t>not</a:t>
            </a:r>
            <a:r>
              <a:rPr lang="en-US" altLang="zh-TW"/>
              <a:t> in the 1</a:t>
            </a:r>
            <a:r>
              <a:rPr lang="en-US" altLang="zh-TW" baseline="30000"/>
              <a:t>st</a:t>
            </a:r>
            <a:r>
              <a:rPr lang="en-US" altLang="zh-TW"/>
              <a:t> row </a:t>
            </a:r>
            <a:r>
              <a:rPr lang="en-US" altLang="zh-TW">
                <a:solidFill>
                  <a:srgbClr val="A50021"/>
                </a:solidFill>
              </a:rPr>
              <a:t>and</a:t>
            </a:r>
            <a:r>
              <a:rPr lang="en-US" altLang="zh-TW"/>
              <a:t> the 4</a:t>
            </a:r>
            <a:r>
              <a:rPr lang="en-US" altLang="zh-TW" baseline="30000"/>
              <a:t>th</a:t>
            </a:r>
            <a:r>
              <a:rPr lang="en-US" altLang="zh-TW"/>
              <a:t> row.</a:t>
            </a:r>
          </a:p>
        </p:txBody>
      </p:sp>
      <p:sp>
        <p:nvSpPr>
          <p:cNvPr id="102455" name="Line 55"/>
          <p:cNvSpPr>
            <a:spLocks noChangeShapeType="1"/>
          </p:cNvSpPr>
          <p:nvPr/>
        </p:nvSpPr>
        <p:spPr bwMode="auto">
          <a:xfrm flipH="1" flipV="1">
            <a:off x="6553200" y="5334000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8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8" grpId="0" animBg="1"/>
      <p:bldP spid="102439" grpId="0" animBg="1"/>
      <p:bldP spid="102440" grpId="0" animBg="1"/>
      <p:bldP spid="102451" grpId="0" animBg="1"/>
      <p:bldP spid="102452" grpId="0" animBg="1"/>
      <p:bldP spid="102453" grpId="0" animBg="1"/>
      <p:bldP spid="102454" grpId="0"/>
      <p:bldP spid="1024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3063875" y="457200"/>
            <a:ext cx="2955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Logical Equivalence</a:t>
            </a:r>
          </a:p>
        </p:txBody>
      </p:sp>
      <p:graphicFrame>
        <p:nvGraphicFramePr>
          <p:cNvPr id="69680" name="Group 48"/>
          <p:cNvGraphicFramePr>
            <a:graphicFrameLocks noGrp="1"/>
          </p:cNvGraphicFramePr>
          <p:nvPr/>
        </p:nvGraphicFramePr>
        <p:xfrm>
          <a:off x="609600" y="2133600"/>
          <a:ext cx="8001000" cy="2895601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  <a:gridCol w="1333500"/>
                <a:gridCol w="1333500"/>
              </a:tblGrid>
              <a:tr h="600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新細明體" pitchFamily="18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9684" name="Text Box 52"/>
          <p:cNvSpPr txBox="1">
            <a:spLocks noChangeArrowheads="1"/>
          </p:cNvSpPr>
          <p:nvPr/>
        </p:nvSpPr>
        <p:spPr bwMode="auto">
          <a:xfrm>
            <a:off x="1143000" y="5410200"/>
            <a:ext cx="69500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>
                <a:solidFill>
                  <a:srgbClr val="003366"/>
                </a:solidFill>
              </a:rPr>
              <a:t>Logical equivalence</a:t>
            </a:r>
            <a:r>
              <a:rPr lang="en-US" altLang="zh-TW"/>
              <a:t>: Two statements have the same truth table</a:t>
            </a:r>
          </a:p>
        </p:txBody>
      </p:sp>
      <p:pic>
        <p:nvPicPr>
          <p:cNvPr id="69685" name="Picture 5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371600"/>
            <a:ext cx="41910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87" name="Picture 55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638" y="2286000"/>
            <a:ext cx="792162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90" name="Line 58"/>
          <p:cNvSpPr>
            <a:spLocks noChangeShapeType="1"/>
          </p:cNvSpPr>
          <p:nvPr/>
        </p:nvSpPr>
        <p:spPr bwMode="auto">
          <a:xfrm>
            <a:off x="6705600" y="16764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9691" name="Picture 5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2289175"/>
            <a:ext cx="827087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9692" name="Picture 6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2262188"/>
            <a:ext cx="13208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93" name="Rectangle 61"/>
          <p:cNvSpPr>
            <a:spLocks noChangeArrowheads="1"/>
          </p:cNvSpPr>
          <p:nvPr/>
        </p:nvSpPr>
        <p:spPr bwMode="auto">
          <a:xfrm>
            <a:off x="3505200" y="1828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4" name="Rectangle 62"/>
          <p:cNvSpPr>
            <a:spLocks noChangeArrowheads="1"/>
          </p:cNvSpPr>
          <p:nvPr/>
        </p:nvSpPr>
        <p:spPr bwMode="auto">
          <a:xfrm>
            <a:off x="7467600" y="1828800"/>
            <a:ext cx="914400" cy="3505200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695" name="Text Box 63"/>
          <p:cNvSpPr txBox="1">
            <a:spLocks noChangeArrowheads="1"/>
          </p:cNvSpPr>
          <p:nvPr/>
        </p:nvSpPr>
        <p:spPr bwMode="auto">
          <a:xfrm>
            <a:off x="533400" y="1371600"/>
            <a:ext cx="27876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3: Guess and check</a:t>
            </a:r>
          </a:p>
        </p:txBody>
      </p:sp>
      <p:sp>
        <p:nvSpPr>
          <p:cNvPr id="69697" name="Text Box 65"/>
          <p:cNvSpPr txBox="1">
            <a:spLocks noChangeArrowheads="1"/>
          </p:cNvSpPr>
          <p:nvPr/>
        </p:nvSpPr>
        <p:spPr bwMode="auto">
          <a:xfrm>
            <a:off x="152400" y="5943600"/>
            <a:ext cx="894397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 you see, there are many different ways to write the same logical formula.</a:t>
            </a:r>
          </a:p>
          <a:p>
            <a:pPr>
              <a:lnSpc>
                <a:spcPct val="150000"/>
              </a:lnSpc>
            </a:pPr>
            <a:r>
              <a:rPr lang="en-US" altLang="zh-TW"/>
              <a:t>One can always use a truth table to check whether two statements are equivalent.</a:t>
            </a:r>
          </a:p>
        </p:txBody>
      </p:sp>
    </p:spTree>
    <p:extLst>
      <p:ext uri="{BB962C8B-B14F-4D97-AF65-F5344CB8AC3E}">
        <p14:creationId xmlns:p14="http://schemas.microsoft.com/office/powerpoint/2010/main" val="2494271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4" grpId="0" animBg="1"/>
      <p:bldP spid="69690" grpId="0" animBg="1"/>
      <p:bldP spid="69693" grpId="0" animBg="1"/>
      <p:bldP spid="69694" grpId="0" animBg="1"/>
      <p:bldP spid="69695" grpId="0" animBg="1"/>
      <p:bldP spid="696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pic>
        <p:nvPicPr>
          <p:cNvPr id="103497" name="Picture 7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238250"/>
            <a:ext cx="6248400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98" name="Text Box 74"/>
          <p:cNvSpPr txBox="1">
            <a:spLocks noChangeArrowheads="1"/>
          </p:cNvSpPr>
          <p:nvPr/>
        </p:nvSpPr>
        <p:spPr bwMode="auto">
          <a:xfrm>
            <a:off x="457200" y="1924050"/>
            <a:ext cx="15144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Digital logic:</a:t>
            </a:r>
          </a:p>
        </p:txBody>
      </p:sp>
      <p:sp>
        <p:nvSpPr>
          <p:cNvPr id="103499" name="Text Box 75"/>
          <p:cNvSpPr txBox="1">
            <a:spLocks noChangeArrowheads="1"/>
          </p:cNvSpPr>
          <p:nvPr/>
        </p:nvSpPr>
        <p:spPr bwMode="auto">
          <a:xfrm>
            <a:off x="533400" y="3671888"/>
            <a:ext cx="6135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Given a digital circuit, we can construct the truth table.</a:t>
            </a:r>
          </a:p>
        </p:txBody>
      </p:sp>
      <p:sp>
        <p:nvSpPr>
          <p:cNvPr id="103500" name="Text Box 76"/>
          <p:cNvSpPr txBox="1">
            <a:spLocks noChangeArrowheads="1"/>
          </p:cNvSpPr>
          <p:nvPr/>
        </p:nvSpPr>
        <p:spPr bwMode="auto">
          <a:xfrm>
            <a:off x="593725" y="4384675"/>
            <a:ext cx="7913688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Now, suppose we are given only the truth table (i.e. the specification),</a:t>
            </a:r>
          </a:p>
          <a:p>
            <a:pPr>
              <a:lnSpc>
                <a:spcPct val="150000"/>
              </a:lnSpc>
            </a:pPr>
            <a:r>
              <a:rPr lang="en-US" altLang="zh-TW"/>
              <a:t>how can we construct a circuit (i.e. formula) that has the same function?</a:t>
            </a:r>
          </a:p>
        </p:txBody>
      </p:sp>
    </p:spTree>
    <p:extLst>
      <p:ext uri="{BB962C8B-B14F-4D97-AF65-F5344CB8AC3E}">
        <p14:creationId xmlns:p14="http://schemas.microsoft.com/office/powerpoint/2010/main" val="328479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99" grpId="0"/>
      <p:bldP spid="1035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ext Box 2"/>
          <p:cNvSpPr txBox="1">
            <a:spLocks noChangeArrowheads="1"/>
          </p:cNvSpPr>
          <p:nvPr/>
        </p:nvSpPr>
        <p:spPr bwMode="auto">
          <a:xfrm>
            <a:off x="1295400" y="457200"/>
            <a:ext cx="6489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Writing Logical Formula for a Truth Table</a:t>
            </a:r>
          </a:p>
        </p:txBody>
      </p:sp>
      <p:graphicFrame>
        <p:nvGraphicFramePr>
          <p:cNvPr id="95235" name="Group 3"/>
          <p:cNvGraphicFramePr>
            <a:graphicFrameLocks noGrp="1"/>
          </p:cNvGraphicFramePr>
          <p:nvPr/>
        </p:nvGraphicFramePr>
        <p:xfrm>
          <a:off x="2413000" y="2505075"/>
          <a:ext cx="2895600" cy="329184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09600"/>
                <a:gridCol w="914400"/>
              </a:tblGrid>
              <a:tr h="330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q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output</a:t>
                      </a:r>
                      <a:endParaRPr kumimoji="0" lang="en-US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新細明體" pitchFamily="18" charset="-120"/>
                        <a:sym typeface="Euclid Symbol" pitchFamily="18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新細明體" pitchFamily="18" charset="-12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Arial" charset="0"/>
                          <a:ea typeface="新細明體" pitchFamily="18" charset="-12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5289" name="Picture 5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943225"/>
            <a:ext cx="11938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0" name="Picture 5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89300"/>
            <a:ext cx="1408113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1" name="Picture 5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88" y="3670300"/>
            <a:ext cx="140811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2" name="Picture 6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4006850"/>
            <a:ext cx="162242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3" name="Picture 6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87850"/>
            <a:ext cx="13779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4" name="Picture 62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4737100"/>
            <a:ext cx="15922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5" name="Picture 6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563" y="5073650"/>
            <a:ext cx="1592262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296" name="Picture 64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54650"/>
            <a:ext cx="18065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99" name="Text Box 67"/>
          <p:cNvSpPr txBox="1">
            <a:spLocks noChangeArrowheads="1"/>
          </p:cNvSpPr>
          <p:nvPr/>
        </p:nvSpPr>
        <p:spPr bwMode="auto">
          <a:xfrm>
            <a:off x="736600" y="1447800"/>
            <a:ext cx="23526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Use idea 1 or idea 2.</a:t>
            </a:r>
          </a:p>
        </p:txBody>
      </p:sp>
      <p:sp>
        <p:nvSpPr>
          <p:cNvPr id="95300" name="Text Box 68"/>
          <p:cNvSpPr txBox="1">
            <a:spLocks noChangeArrowheads="1"/>
          </p:cNvSpPr>
          <p:nvPr/>
        </p:nvSpPr>
        <p:spPr bwMode="auto">
          <a:xfrm>
            <a:off x="5486400" y="1497013"/>
            <a:ext cx="3319463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1: Look at the true rows</a:t>
            </a:r>
          </a:p>
          <a:p>
            <a:pPr>
              <a:lnSpc>
                <a:spcPct val="150000"/>
              </a:lnSpc>
            </a:pPr>
            <a:r>
              <a:rPr lang="en-US" altLang="zh-TW"/>
              <a:t>            and take the </a:t>
            </a:r>
            <a:r>
              <a:rPr lang="en-US" altLang="zh-TW" b="1">
                <a:solidFill>
                  <a:srgbClr val="008000"/>
                </a:solidFill>
              </a:rPr>
              <a:t>“or”.</a:t>
            </a:r>
          </a:p>
        </p:txBody>
      </p:sp>
      <p:pic>
        <p:nvPicPr>
          <p:cNvPr id="95306" name="Picture 74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088" y="3276600"/>
            <a:ext cx="1652587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7" name="Picture 75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3657600"/>
            <a:ext cx="1882775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8" name="Picture 76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3300" y="4341813"/>
            <a:ext cx="188277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09" name="Picture 77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4722813"/>
            <a:ext cx="2097088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310" name="Picture 78" descr="txp_fi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0600" y="5105400"/>
            <a:ext cx="2097088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311" name="Text Box 79"/>
          <p:cNvSpPr txBox="1">
            <a:spLocks noChangeArrowheads="1"/>
          </p:cNvSpPr>
          <p:nvPr/>
        </p:nvSpPr>
        <p:spPr bwMode="auto">
          <a:xfrm>
            <a:off x="876300" y="6172200"/>
            <a:ext cx="73533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/>
              <a:t>The formula is true exactly when the input is one of the true rows.</a:t>
            </a:r>
          </a:p>
        </p:txBody>
      </p:sp>
      <p:sp>
        <p:nvSpPr>
          <p:cNvPr id="95312" name="Line 80"/>
          <p:cNvSpPr>
            <a:spLocks noChangeShapeType="1"/>
          </p:cNvSpPr>
          <p:nvPr/>
        </p:nvSpPr>
        <p:spPr bwMode="auto">
          <a:xfrm flipV="1">
            <a:off x="6400800" y="5334000"/>
            <a:ext cx="609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0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99" grpId="0" animBg="1"/>
      <p:bldP spid="95300" grpId="0" animBg="1"/>
      <p:bldP spid="95311" grpId="0" animBg="1"/>
      <p:bldP spid="953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48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46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oplus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7"/>
  <p:tag name="PICTUREFILESIZE" val="281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8"/>
  <p:tag name="PICTUREFILESIZE" val="391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5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31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0"/>
  <p:tag name="PICTUREFILESIZE" val="406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21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30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16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445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and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5576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p \land \lnot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650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660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7"/>
  <p:tag name="PICTUREFILESIZE" val="666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or (\lnot p \land \lnot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7"/>
  <p:tag name="PICTUREFILESIZE" val="676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8"/>
  <p:tag name="PICTUREFILESIZE" val="391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414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3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0"/>
  <p:tag name="PICTUREFILESIZE" val="406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21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430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 \land \lnot r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445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 \land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9"/>
  <p:tag name="PICTUREFILESIZE" val="5688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 \lnot (p \land \lnot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1"/>
  <p:tag name="PICTUREFILESIZE" val="703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 \lnot (\lnot p \land \lnot q \land \lnot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5"/>
  <p:tag name="PICTUREFILESIZE" val="720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5"/>
  <p:tag name="PICTUREFILESIZE" val="2463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5"/>
  <p:tag name="PICTUREFILESIZE" val="416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7"/>
  <p:tag name="PICTUREFILESIZE" val="261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or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886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90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"/>
  <p:tag name="PICTUREFILESIZE" val="806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\lnot p \land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870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(\lnot \lnot p \lor \lnot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13"/>
  <p:tag name="PICTUREFILESIZE" val="948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(p \lor \lnot q) \land (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5"/>
  <p:tag name="PICTUREFILESIZE" val="915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or (\lnot q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31"/>
  <p:tag name="PICTUREFILESIZE" val="611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or {\rm False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64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"/>
  <p:tag name="PICTUREFILESIZE" val="1132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or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79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1"/>
  <p:tag name="PICTUREFILESIZE" val="290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and q) \lor (\lnot q \land p) \lor (\lnot p \land \lnot q) \lor (\lnot 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6"/>
  <p:tag name="PICTUREFILESIZE" val="1802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land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0"/>
  <p:tag name="PICTUREFILESIZE" val="2745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(p \land r) \lor (q \land r)) \land (\lnot (p \lor q) \lor r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0"/>
  <p:tag name="PICTUREFILESIZE" val="1517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 \lor q) \land (\lnot q \lor p) \land (\lnot p \lor \lnot q) \land (\lnot 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76"/>
  <p:tag name="PICTUREFILESIZE" val="18399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55"/>
  <p:tag name="PICTUREFILESIZE" val="213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8"/>
  <p:tag name="PICTUREFILESIZE" val="319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to q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8"/>
  <p:tag name="PICTUREFILESIZE" val="3195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land \lnot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1"/>
  <p:tag name="PICTUREFILESIZE" val="500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p\land \lnot q) \lor (\lnot 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6"/>
  <p:tag name="PICTUREFILESIZE" val="9084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597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to q) \equiv ?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9"/>
  <p:tag name="PICTUREFILESIZE" val="479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(P \rightarrow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7"/>
  <p:tag name="PICTUREFILESIZE" val="4449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(\lnot P \lor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3"/>
  <p:tag name="PICTUREFILESIZE" val="517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\lnot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3912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P \land 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67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215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769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"/>
  <p:tag name="PICTUREFILESIZE" val="14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(p \land q) \land \lnot (\lnot p \land \lnot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5"/>
  <p:tag name="PICTUREFILESIZE" val="934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"/>
  <p:tag name="PICTUREFILESIZE" val="1694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0"/>
  <p:tag name="PICTUREFILESIZE" val="889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3328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rightarrow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2804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 \lnot P \lor Q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597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Q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3328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Q \lor \lnot P 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2"/>
  <p:tag name="PICTUREFILESIZE" val="3787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equiv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"/>
  <p:tag name="PICTUREFILESIZE" val="22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C \rightarrow \lnot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4"/>
  <p:tag name="PICTUREFILESIZE" val="30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 \oplus q \equiv (p\lor q) \land \lnot (p \land q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38"/>
  <p:tag name="PICTUREFILESIZE" val="12066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\rightarrow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69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C \leftrightarrow 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6"/>
  <p:tag name="PICTUREFILESIZE" val="2869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O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2786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39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not O \rightarrow \lnot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3"/>
  <p:tag name="PICTUREFILESIZE" val="2786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O \rightarrow P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39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eft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709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rightarrow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"/>
  <p:tag name="PICTUREFILESIZE" val="51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land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48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"/>
  <p:tag name="PICTUREFILESIZE" val="868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</TotalTime>
  <Words>1636</Words>
  <Application>Microsoft Office PowerPoint</Application>
  <PresentationFormat>On-screen Show (4:3)</PresentationFormat>
  <Paragraphs>426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Equation</vt:lpstr>
      <vt:lpstr>Propositional Logic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amitk</cp:lastModifiedBy>
  <cp:revision>77</cp:revision>
  <dcterms:created xsi:type="dcterms:W3CDTF">2007-08-29T04:27:34Z</dcterms:created>
  <dcterms:modified xsi:type="dcterms:W3CDTF">2016-07-28T11:23:18Z</dcterms:modified>
</cp:coreProperties>
</file>