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597" r:id="rId3"/>
    <p:sldId id="542" r:id="rId4"/>
    <p:sldId id="543" r:id="rId5"/>
    <p:sldId id="583" r:id="rId6"/>
    <p:sldId id="590" r:id="rId7"/>
    <p:sldId id="566" r:id="rId8"/>
    <p:sldId id="545" r:id="rId9"/>
    <p:sldId id="591" r:id="rId10"/>
    <p:sldId id="546" r:id="rId11"/>
    <p:sldId id="547" r:id="rId12"/>
    <p:sldId id="548" r:id="rId13"/>
    <p:sldId id="549" r:id="rId14"/>
    <p:sldId id="550" r:id="rId15"/>
    <p:sldId id="551" r:id="rId16"/>
    <p:sldId id="552" r:id="rId17"/>
    <p:sldId id="584" r:id="rId18"/>
    <p:sldId id="592" r:id="rId19"/>
    <p:sldId id="593" r:id="rId20"/>
    <p:sldId id="585" r:id="rId21"/>
    <p:sldId id="596" r:id="rId22"/>
    <p:sldId id="594" r:id="rId23"/>
    <p:sldId id="598" r:id="rId24"/>
    <p:sldId id="553" r:id="rId25"/>
    <p:sldId id="608" r:id="rId26"/>
    <p:sldId id="554" r:id="rId27"/>
    <p:sldId id="555" r:id="rId28"/>
    <p:sldId id="567" r:id="rId29"/>
    <p:sldId id="556" r:id="rId30"/>
    <p:sldId id="557" r:id="rId31"/>
    <p:sldId id="558" r:id="rId32"/>
    <p:sldId id="609" r:id="rId33"/>
    <p:sldId id="610" r:id="rId34"/>
    <p:sldId id="561" r:id="rId35"/>
    <p:sldId id="586" r:id="rId36"/>
    <p:sldId id="588" r:id="rId37"/>
    <p:sldId id="611" r:id="rId38"/>
    <p:sldId id="599" r:id="rId39"/>
    <p:sldId id="600" r:id="rId40"/>
    <p:sldId id="612" r:id="rId41"/>
    <p:sldId id="613" r:id="rId42"/>
    <p:sldId id="614" r:id="rId43"/>
    <p:sldId id="602" r:id="rId44"/>
    <p:sldId id="615" r:id="rId45"/>
    <p:sldId id="616" r:id="rId46"/>
    <p:sldId id="604" r:id="rId47"/>
    <p:sldId id="605" r:id="rId48"/>
    <p:sldId id="606" r:id="rId49"/>
    <p:sldId id="607" r:id="rId50"/>
  </p:sldIdLst>
  <p:sldSz cx="9144000" cy="6858000" type="screen4x3"/>
  <p:notesSz cx="6858000" cy="9144000"/>
  <p:custDataLst>
    <p:tags r:id="rId52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008000"/>
    <a:srgbClr val="CCCCFF"/>
    <a:srgbClr val="FFFF66"/>
    <a:srgbClr val="FFCCFF"/>
    <a:srgbClr val="A50021"/>
    <a:srgbClr val="FF99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 showGuides="1">
      <p:cViewPr varScale="1">
        <p:scale>
          <a:sx n="35" d="100"/>
          <a:sy n="35" d="100"/>
        </p:scale>
        <p:origin x="928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7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8.wmf"/><Relationship Id="rId4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1E6540F-121F-4132-83FD-646CCA8193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7118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E3A05-097E-4E95-BF5D-0699A999404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0066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F56D0-8D2A-460A-A6E0-9640EA61DBC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9319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124F2-AAE1-4166-9ACF-9FCAD6AA56F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199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F05D9-71C7-4DB6-83D8-D38DD44DB07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25436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E1243-5A41-4217-8A8A-A316039E4D7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44744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09042-34FD-4B7A-9C5C-2855498EBA8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72425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B5590-7E39-45D7-BCCA-B6D7C569405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8132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93831-F35A-45F3-842B-F31FC37EE52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9931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6F0D4-23E6-4B24-90D0-C7D543CCB8C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35480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FDC8B-8849-456F-B8B9-A69727ACAB8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00728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4B61A-B9FD-431A-AA5E-28CBC82679C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614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B6375224-7626-493C-864C-0BAA43A2CA9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.pn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2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9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2.wmf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27.wmf"/><Relationship Id="rId4" Type="http://schemas.openxmlformats.org/officeDocument/2006/relationships/image" Target="../media/image29.png"/><Relationship Id="rId9" Type="http://schemas.openxmlformats.org/officeDocument/2006/relationships/oleObject" Target="../embeddings/oleObject7.bin"/><Relationship Id="rId14" Type="http://schemas.openxmlformats.org/officeDocument/2006/relationships/image" Target="../media/image28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4" Type="http://schemas.openxmlformats.org/officeDocument/2006/relationships/image" Target="../media/image31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534400" cy="914400"/>
          </a:xfrm>
        </p:spPr>
        <p:txBody>
          <a:bodyPr/>
          <a:lstStyle/>
          <a:p>
            <a:r>
              <a:rPr lang="en-US" altLang="zh-TW">
                <a:latin typeface="Comic Sans MS" pitchFamily="66" charset="0"/>
              </a:rPr>
              <a:t>More Counting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6248400"/>
            <a:ext cx="304800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000">
                <a:latin typeface="Comic Sans MS" pitchFamily="66" charset="0"/>
              </a:rPr>
              <a:t>Lecture 16: Nov 9</a:t>
            </a:r>
          </a:p>
        </p:txBody>
      </p:sp>
      <p:grpSp>
        <p:nvGrpSpPr>
          <p:cNvPr id="2524" name="Group 476"/>
          <p:cNvGrpSpPr>
            <a:grpSpLocks/>
          </p:cNvGrpSpPr>
          <p:nvPr/>
        </p:nvGrpSpPr>
        <p:grpSpPr bwMode="auto">
          <a:xfrm>
            <a:off x="1676400" y="2286000"/>
            <a:ext cx="5780088" cy="2743200"/>
            <a:chOff x="1056" y="1440"/>
            <a:chExt cx="3641" cy="1728"/>
          </a:xfrm>
        </p:grpSpPr>
        <p:grpSp>
          <p:nvGrpSpPr>
            <p:cNvPr id="2502" name="Group 454"/>
            <p:cNvGrpSpPr>
              <a:grpSpLocks/>
            </p:cNvGrpSpPr>
            <p:nvPr/>
          </p:nvGrpSpPr>
          <p:grpSpPr bwMode="auto">
            <a:xfrm>
              <a:off x="1056" y="1440"/>
              <a:ext cx="3641" cy="1728"/>
              <a:chOff x="1036" y="2064"/>
              <a:chExt cx="3641" cy="1728"/>
            </a:xfrm>
          </p:grpSpPr>
          <p:grpSp>
            <p:nvGrpSpPr>
              <p:cNvPr id="2503" name="Group 455"/>
              <p:cNvGrpSpPr>
                <a:grpSpLocks/>
              </p:cNvGrpSpPr>
              <p:nvPr/>
            </p:nvGrpSpPr>
            <p:grpSpPr bwMode="auto">
              <a:xfrm>
                <a:off x="1036" y="2064"/>
                <a:ext cx="3641" cy="1728"/>
                <a:chOff x="1036" y="2064"/>
                <a:chExt cx="3641" cy="1728"/>
              </a:xfrm>
            </p:grpSpPr>
            <p:sp>
              <p:nvSpPr>
                <p:cNvPr id="2504" name="Oval 456"/>
                <p:cNvSpPr>
                  <a:spLocks noChangeArrowheads="1"/>
                </p:cNvSpPr>
                <p:nvPr/>
              </p:nvSpPr>
              <p:spPr bwMode="auto">
                <a:xfrm>
                  <a:off x="1424" y="2096"/>
                  <a:ext cx="1016" cy="1696"/>
                </a:xfrm>
                <a:prstGeom prst="ellipse">
                  <a:avLst/>
                </a:prstGeom>
                <a:solidFill>
                  <a:srgbClr val="CCCCFF"/>
                </a:solidFill>
                <a:ln w="9525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5" name="Oval 457"/>
                <p:cNvSpPr>
                  <a:spLocks noChangeArrowheads="1"/>
                </p:cNvSpPr>
                <p:nvPr/>
              </p:nvSpPr>
              <p:spPr bwMode="auto">
                <a:xfrm>
                  <a:off x="3320" y="2064"/>
                  <a:ext cx="1016" cy="1696"/>
                </a:xfrm>
                <a:prstGeom prst="ellipse">
                  <a:avLst/>
                </a:prstGeom>
                <a:solidFill>
                  <a:srgbClr val="CCCCFF"/>
                </a:solidFill>
                <a:ln w="9525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6" name="Text Box 458"/>
                <p:cNvSpPr txBox="1">
                  <a:spLocks noChangeArrowheads="1"/>
                </p:cNvSpPr>
                <p:nvPr/>
              </p:nvSpPr>
              <p:spPr bwMode="auto">
                <a:xfrm>
                  <a:off x="1036" y="2691"/>
                  <a:ext cx="233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CC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0" lang="en-US" altLang="en-US" sz="2000" i="1">
                      <a:solidFill>
                        <a:srgbClr val="000000"/>
                      </a:solidFill>
                    </a:rPr>
                    <a:t>A</a:t>
                  </a:r>
                </a:p>
              </p:txBody>
            </p:sp>
            <p:sp>
              <p:nvSpPr>
                <p:cNvPr id="2507" name="Text Box 459"/>
                <p:cNvSpPr txBox="1">
                  <a:spLocks noChangeArrowheads="1"/>
                </p:cNvSpPr>
                <p:nvPr/>
              </p:nvSpPr>
              <p:spPr bwMode="auto">
                <a:xfrm>
                  <a:off x="4460" y="2651"/>
                  <a:ext cx="217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CC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0" lang="en-US" altLang="en-US" sz="2000" i="1">
                      <a:solidFill>
                        <a:srgbClr val="000000"/>
                      </a:solidFill>
                    </a:rPr>
                    <a:t>B</a:t>
                  </a:r>
                </a:p>
              </p:txBody>
            </p:sp>
          </p:grpSp>
          <p:sp>
            <p:nvSpPr>
              <p:cNvPr id="2508" name="Oval 460"/>
              <p:cNvSpPr>
                <a:spLocks noChangeArrowheads="1"/>
              </p:cNvSpPr>
              <p:nvPr/>
            </p:nvSpPr>
            <p:spPr bwMode="auto">
              <a:xfrm>
                <a:off x="1876" y="2272"/>
                <a:ext cx="112" cy="12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9" name="Oval 461"/>
              <p:cNvSpPr>
                <a:spLocks noChangeArrowheads="1"/>
              </p:cNvSpPr>
              <p:nvPr/>
            </p:nvSpPr>
            <p:spPr bwMode="auto">
              <a:xfrm>
                <a:off x="1876" y="2528"/>
                <a:ext cx="112" cy="12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0" name="Oval 462"/>
              <p:cNvSpPr>
                <a:spLocks noChangeArrowheads="1"/>
              </p:cNvSpPr>
              <p:nvPr/>
            </p:nvSpPr>
            <p:spPr bwMode="auto">
              <a:xfrm>
                <a:off x="1876" y="2792"/>
                <a:ext cx="112" cy="12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1" name="Oval 463"/>
              <p:cNvSpPr>
                <a:spLocks noChangeArrowheads="1"/>
              </p:cNvSpPr>
              <p:nvPr/>
            </p:nvSpPr>
            <p:spPr bwMode="auto">
              <a:xfrm>
                <a:off x="1876" y="3408"/>
                <a:ext cx="112" cy="12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2" name="Text Box 464"/>
              <p:cNvSpPr txBox="1">
                <a:spLocks noChangeArrowheads="1"/>
              </p:cNvSpPr>
              <p:nvPr/>
            </p:nvSpPr>
            <p:spPr bwMode="auto">
              <a:xfrm>
                <a:off x="1819" y="3036"/>
                <a:ext cx="22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en-US" sz="20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2513" name="Oval 465"/>
              <p:cNvSpPr>
                <a:spLocks noChangeArrowheads="1"/>
              </p:cNvSpPr>
              <p:nvPr/>
            </p:nvSpPr>
            <p:spPr bwMode="auto">
              <a:xfrm>
                <a:off x="3772" y="2264"/>
                <a:ext cx="112" cy="120"/>
              </a:xfrm>
              <a:prstGeom prst="ellipse">
                <a:avLst/>
              </a:prstGeom>
              <a:solidFill>
                <a:srgbClr val="FF9933"/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4" name="Oval 466"/>
              <p:cNvSpPr>
                <a:spLocks noChangeArrowheads="1"/>
              </p:cNvSpPr>
              <p:nvPr/>
            </p:nvSpPr>
            <p:spPr bwMode="auto">
              <a:xfrm>
                <a:off x="3772" y="2520"/>
                <a:ext cx="112" cy="120"/>
              </a:xfrm>
              <a:prstGeom prst="ellipse">
                <a:avLst/>
              </a:prstGeom>
              <a:solidFill>
                <a:srgbClr val="FF9933"/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5" name="Oval 467"/>
              <p:cNvSpPr>
                <a:spLocks noChangeArrowheads="1"/>
              </p:cNvSpPr>
              <p:nvPr/>
            </p:nvSpPr>
            <p:spPr bwMode="auto">
              <a:xfrm>
                <a:off x="3772" y="2784"/>
                <a:ext cx="112" cy="120"/>
              </a:xfrm>
              <a:prstGeom prst="ellipse">
                <a:avLst/>
              </a:prstGeom>
              <a:solidFill>
                <a:srgbClr val="FF9933"/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6" name="Oval 468"/>
              <p:cNvSpPr>
                <a:spLocks noChangeArrowheads="1"/>
              </p:cNvSpPr>
              <p:nvPr/>
            </p:nvSpPr>
            <p:spPr bwMode="auto">
              <a:xfrm>
                <a:off x="3772" y="3400"/>
                <a:ext cx="112" cy="120"/>
              </a:xfrm>
              <a:prstGeom prst="ellipse">
                <a:avLst/>
              </a:prstGeom>
              <a:solidFill>
                <a:srgbClr val="FF9933"/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7" name="Text Box 469"/>
              <p:cNvSpPr txBox="1">
                <a:spLocks noChangeArrowheads="1"/>
              </p:cNvSpPr>
              <p:nvPr/>
            </p:nvSpPr>
            <p:spPr bwMode="auto">
              <a:xfrm>
                <a:off x="3715" y="3036"/>
                <a:ext cx="22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en-US" sz="2000">
                    <a:solidFill>
                      <a:srgbClr val="000000"/>
                    </a:solidFill>
                  </a:rPr>
                  <a:t>…</a:t>
                </a:r>
              </a:p>
            </p:txBody>
          </p:sp>
        </p:grpSp>
        <p:grpSp>
          <p:nvGrpSpPr>
            <p:cNvPr id="2518" name="Group 470"/>
            <p:cNvGrpSpPr>
              <a:grpSpLocks/>
            </p:cNvGrpSpPr>
            <p:nvPr/>
          </p:nvGrpSpPr>
          <p:grpSpPr bwMode="auto">
            <a:xfrm>
              <a:off x="2068" y="1696"/>
              <a:ext cx="1680" cy="1144"/>
              <a:chOff x="2048" y="2320"/>
              <a:chExt cx="1680" cy="1144"/>
            </a:xfrm>
          </p:grpSpPr>
          <p:sp>
            <p:nvSpPr>
              <p:cNvPr id="2519" name="Line 471"/>
              <p:cNvSpPr>
                <a:spLocks noChangeShapeType="1"/>
              </p:cNvSpPr>
              <p:nvPr/>
            </p:nvSpPr>
            <p:spPr bwMode="auto">
              <a:xfrm>
                <a:off x="2056" y="2320"/>
                <a:ext cx="1672" cy="0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0" name="Line 472"/>
              <p:cNvSpPr>
                <a:spLocks noChangeShapeType="1"/>
              </p:cNvSpPr>
              <p:nvPr/>
            </p:nvSpPr>
            <p:spPr bwMode="auto">
              <a:xfrm>
                <a:off x="2048" y="2584"/>
                <a:ext cx="1672" cy="0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1" name="Line 473"/>
              <p:cNvSpPr>
                <a:spLocks noChangeShapeType="1"/>
              </p:cNvSpPr>
              <p:nvPr/>
            </p:nvSpPr>
            <p:spPr bwMode="auto">
              <a:xfrm>
                <a:off x="2056" y="2864"/>
                <a:ext cx="1672" cy="0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2" name="Line 474"/>
              <p:cNvSpPr>
                <a:spLocks noChangeShapeType="1"/>
              </p:cNvSpPr>
              <p:nvPr/>
            </p:nvSpPr>
            <p:spPr bwMode="auto">
              <a:xfrm>
                <a:off x="2048" y="3464"/>
                <a:ext cx="1672" cy="0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23" name="Text Box 475"/>
            <p:cNvSpPr txBox="1">
              <a:spLocks noChangeArrowheads="1"/>
            </p:cNvSpPr>
            <p:nvPr/>
          </p:nvSpPr>
          <p:spPr bwMode="auto">
            <a:xfrm>
              <a:off x="2802" y="2427"/>
              <a:ext cx="19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000" i="1">
                  <a:solidFill>
                    <a:srgbClr val="000000"/>
                  </a:solidFill>
                </a:rPr>
                <a:t>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Text Box 2"/>
          <p:cNvSpPr txBox="1">
            <a:spLocks noChangeArrowheads="1"/>
          </p:cNvSpPr>
          <p:nvPr/>
        </p:nvSpPr>
        <p:spPr bwMode="auto">
          <a:xfrm>
            <a:off x="3227388" y="457200"/>
            <a:ext cx="2640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A Chess Problem</a:t>
            </a:r>
          </a:p>
        </p:txBody>
      </p:sp>
      <p:sp>
        <p:nvSpPr>
          <p:cNvPr id="953347" name="Text Box 3"/>
          <p:cNvSpPr txBox="1">
            <a:spLocks noChangeArrowheads="1"/>
          </p:cNvSpPr>
          <p:nvPr/>
        </p:nvSpPr>
        <p:spPr bwMode="auto">
          <a:xfrm>
            <a:off x="1905000" y="1447800"/>
            <a:ext cx="5410200" cy="16144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We define a mapping between configurations to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sequences (r(p), c(p), r(k), c(k), r(b), c(b)),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where r(p), r(k), and r(b) are distinct rows,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and c(p), c(k), and c(b) are distinct columns.</a:t>
            </a:r>
          </a:p>
        </p:txBody>
      </p:sp>
      <p:sp>
        <p:nvSpPr>
          <p:cNvPr id="953348" name="Text Box 4"/>
          <p:cNvSpPr txBox="1">
            <a:spLocks noChangeArrowheads="1"/>
          </p:cNvSpPr>
          <p:nvPr/>
        </p:nvSpPr>
        <p:spPr bwMode="auto">
          <a:xfrm>
            <a:off x="3884613" y="3505200"/>
            <a:ext cx="4040187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Using the generalized product rule,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there are 8 choices of r(p) and c(p),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there are 7 choices of r(k) and c(k),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there are 6 choices of r(b) and c(b).</a:t>
            </a:r>
          </a:p>
        </p:txBody>
      </p:sp>
      <p:pic>
        <p:nvPicPr>
          <p:cNvPr id="9533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35325"/>
            <a:ext cx="3048000" cy="293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53353" name="Text Box 9"/>
          <p:cNvSpPr txBox="1">
            <a:spLocks noChangeArrowheads="1"/>
          </p:cNvSpPr>
          <p:nvPr/>
        </p:nvSpPr>
        <p:spPr bwMode="auto">
          <a:xfrm>
            <a:off x="1311275" y="6186488"/>
            <a:ext cx="1508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(</a:t>
            </a:r>
            <a:r>
              <a:rPr lang="en-US" altLang="en-US">
                <a:solidFill>
                  <a:schemeClr val="accent2"/>
                </a:solidFill>
              </a:rPr>
              <a:t>7,6</a:t>
            </a:r>
            <a:r>
              <a:rPr lang="en-US" altLang="en-US"/>
              <a:t>,</a:t>
            </a:r>
            <a:r>
              <a:rPr lang="en-US" altLang="en-US">
                <a:solidFill>
                  <a:srgbClr val="008000"/>
                </a:solidFill>
              </a:rPr>
              <a:t>2,5</a:t>
            </a:r>
            <a:r>
              <a:rPr lang="en-US" altLang="en-US"/>
              <a:t>,</a:t>
            </a:r>
            <a:r>
              <a:rPr lang="en-US" altLang="en-US">
                <a:solidFill>
                  <a:srgbClr val="A50021"/>
                </a:solidFill>
              </a:rPr>
              <a:t>5,2</a:t>
            </a:r>
            <a:r>
              <a:rPr lang="en-US" altLang="en-US"/>
              <a:t>)</a:t>
            </a:r>
          </a:p>
        </p:txBody>
      </p:sp>
      <p:sp>
        <p:nvSpPr>
          <p:cNvPr id="953354" name="Text Box 10"/>
          <p:cNvSpPr txBox="1">
            <a:spLocks noChangeArrowheads="1"/>
          </p:cNvSpPr>
          <p:nvPr/>
        </p:nvSpPr>
        <p:spPr bwMode="auto">
          <a:xfrm>
            <a:off x="3946525" y="5486400"/>
            <a:ext cx="4111625" cy="7889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Thus, total number of configurations</a:t>
            </a:r>
          </a:p>
          <a:p>
            <a:pPr>
              <a:lnSpc>
                <a:spcPct val="150000"/>
              </a:lnSpc>
            </a:pPr>
            <a:r>
              <a:rPr lang="en-US" altLang="en-US"/>
              <a:t>= (8x7x6)</a:t>
            </a:r>
            <a:r>
              <a:rPr lang="en-US" altLang="en-US" baseline="30000"/>
              <a:t>2</a:t>
            </a:r>
            <a:r>
              <a:rPr lang="en-US" altLang="en-US"/>
              <a:t> = 112896.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3348" grpId="0"/>
      <p:bldP spid="95335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Text Box 2"/>
          <p:cNvSpPr txBox="1">
            <a:spLocks noChangeArrowheads="1"/>
          </p:cNvSpPr>
          <p:nvPr/>
        </p:nvSpPr>
        <p:spPr bwMode="auto">
          <a:xfrm>
            <a:off x="2286000" y="4572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Counting Doughnut Selections</a:t>
            </a:r>
          </a:p>
        </p:txBody>
      </p:sp>
      <p:sp>
        <p:nvSpPr>
          <p:cNvPr id="952327" name="Text Box 7"/>
          <p:cNvSpPr txBox="1">
            <a:spLocks noChangeArrowheads="1"/>
          </p:cNvSpPr>
          <p:nvPr/>
        </p:nvSpPr>
        <p:spPr bwMode="auto">
          <a:xfrm>
            <a:off x="1558925" y="1371600"/>
            <a:ext cx="6061075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There are five kinds of doughnuts.</a:t>
            </a:r>
          </a:p>
          <a:p>
            <a:pPr>
              <a:spcBef>
                <a:spcPct val="20000"/>
              </a:spcBef>
            </a:pPr>
            <a:endParaRPr kumimoji="0" lang="en-US" altLang="en-US">
              <a:solidFill>
                <a:srgbClr val="000000"/>
              </a:solidFill>
              <a:latin typeface="Comic Sans MS" pitchFamily="66" charset="0"/>
            </a:endParaRPr>
          </a:p>
          <a:p>
            <a:pPr>
              <a:spcBef>
                <a:spcPct val="20000"/>
              </a:spcBef>
            </a:pPr>
            <a:endParaRPr kumimoji="0" lang="en-US" altLang="en-US">
              <a:solidFill>
                <a:srgbClr val="000000"/>
              </a:solidFill>
              <a:latin typeface="Comic Sans MS" pitchFamily="66" charset="0"/>
            </a:endParaRPr>
          </a:p>
          <a:p>
            <a:pPr>
              <a:spcBef>
                <a:spcPct val="20000"/>
              </a:spcBef>
            </a:pPr>
            <a:endParaRPr kumimoji="0" lang="en-US" altLang="en-US">
              <a:solidFill>
                <a:srgbClr val="000000"/>
              </a:solidFill>
              <a:latin typeface="Comic Sans MS" pitchFamily="66" charset="0"/>
            </a:endParaRPr>
          </a:p>
          <a:p>
            <a:pPr>
              <a:spcBef>
                <a:spcPct val="20000"/>
              </a:spcBef>
            </a:pP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How many different ways to select a dozen doughnuts?</a:t>
            </a:r>
          </a:p>
        </p:txBody>
      </p:sp>
      <p:sp>
        <p:nvSpPr>
          <p:cNvPr id="952329" name="Text Box 9"/>
          <p:cNvSpPr txBox="1">
            <a:spLocks noChangeArrowheads="1"/>
          </p:cNvSpPr>
          <p:nvPr/>
        </p:nvSpPr>
        <p:spPr bwMode="auto">
          <a:xfrm>
            <a:off x="2286000" y="4495800"/>
            <a:ext cx="449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 i="1">
                <a:solidFill>
                  <a:srgbClr val="3333CC"/>
                </a:solidFill>
                <a:latin typeface="Comic Sans MS" pitchFamily="66" charset="0"/>
              </a:rPr>
              <a:t>A 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::= all selections of a dozen doughnuts</a:t>
            </a:r>
          </a:p>
        </p:txBody>
      </p:sp>
      <p:pic>
        <p:nvPicPr>
          <p:cNvPr id="952331" name="Picture 11" descr="ist2_3418351_chocolate_doughnu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9906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2332" name="Text Box 12"/>
          <p:cNvSpPr txBox="1">
            <a:spLocks noChangeArrowheads="1"/>
          </p:cNvSpPr>
          <p:nvPr/>
        </p:nvSpPr>
        <p:spPr bwMode="auto">
          <a:xfrm>
            <a:off x="1676400" y="5562600"/>
            <a:ext cx="27336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Hint: define a bijection!</a:t>
            </a:r>
          </a:p>
        </p:txBody>
      </p:sp>
      <p:sp>
        <p:nvSpPr>
          <p:cNvPr id="952333" name="Text Box 13"/>
          <p:cNvSpPr txBox="1">
            <a:spLocks noChangeArrowheads="1"/>
          </p:cNvSpPr>
          <p:nvPr/>
        </p:nvSpPr>
        <p:spPr bwMode="auto">
          <a:xfrm>
            <a:off x="1682750" y="3322638"/>
            <a:ext cx="570865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rgbClr val="3333FF"/>
                </a:solidFill>
              </a:rPr>
              <a:t>00            (none)        000000        00          00</a:t>
            </a:r>
          </a:p>
          <a:p>
            <a:pPr>
              <a:lnSpc>
                <a:spcPct val="150000"/>
              </a:lnSpc>
            </a:pPr>
            <a:r>
              <a:rPr lang="en-US" altLang="en-US" sz="1400">
                <a:solidFill>
                  <a:srgbClr val="3333FF"/>
                </a:solidFill>
              </a:rPr>
              <a:t>Chocolate          Lemon                 Sugar              Glazed            Plain</a:t>
            </a:r>
          </a:p>
        </p:txBody>
      </p:sp>
      <p:grpSp>
        <p:nvGrpSpPr>
          <p:cNvPr id="952334" name="Group 14"/>
          <p:cNvGrpSpPr>
            <a:grpSpLocks/>
          </p:cNvGrpSpPr>
          <p:nvPr/>
        </p:nvGrpSpPr>
        <p:grpSpPr bwMode="auto">
          <a:xfrm>
            <a:off x="4800600" y="5181600"/>
            <a:ext cx="2754313" cy="1371600"/>
            <a:chOff x="3504" y="1680"/>
            <a:chExt cx="1735" cy="864"/>
          </a:xfrm>
        </p:grpSpPr>
        <p:sp>
          <p:nvSpPr>
            <p:cNvPr id="952335" name="Oval 15"/>
            <p:cNvSpPr>
              <a:spLocks noChangeArrowheads="1"/>
            </p:cNvSpPr>
            <p:nvPr/>
          </p:nvSpPr>
          <p:spPr bwMode="auto">
            <a:xfrm>
              <a:off x="3761" y="1696"/>
              <a:ext cx="422" cy="848"/>
            </a:xfrm>
            <a:prstGeom prst="ellipse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336" name="Oval 16"/>
            <p:cNvSpPr>
              <a:spLocks noChangeArrowheads="1"/>
            </p:cNvSpPr>
            <p:nvPr/>
          </p:nvSpPr>
          <p:spPr bwMode="auto">
            <a:xfrm>
              <a:off x="4512" y="1680"/>
              <a:ext cx="422" cy="848"/>
            </a:xfrm>
            <a:prstGeom prst="ellipse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337" name="Text Box 17"/>
            <p:cNvSpPr txBox="1">
              <a:spLocks noChangeArrowheads="1"/>
            </p:cNvSpPr>
            <p:nvPr/>
          </p:nvSpPr>
          <p:spPr bwMode="auto">
            <a:xfrm>
              <a:off x="3504" y="1968"/>
              <a:ext cx="2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000" i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952338" name="Text Box 18"/>
            <p:cNvSpPr txBox="1">
              <a:spLocks noChangeArrowheads="1"/>
            </p:cNvSpPr>
            <p:nvPr/>
          </p:nvSpPr>
          <p:spPr bwMode="auto">
            <a:xfrm>
              <a:off x="5022" y="1974"/>
              <a:ext cx="2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000" i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952339" name="Oval 19"/>
            <p:cNvSpPr>
              <a:spLocks noChangeArrowheads="1"/>
            </p:cNvSpPr>
            <p:nvPr/>
          </p:nvSpPr>
          <p:spPr bwMode="auto">
            <a:xfrm>
              <a:off x="3942" y="1784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340" name="Oval 20"/>
            <p:cNvSpPr>
              <a:spLocks noChangeArrowheads="1"/>
            </p:cNvSpPr>
            <p:nvPr/>
          </p:nvSpPr>
          <p:spPr bwMode="auto">
            <a:xfrm>
              <a:off x="3942" y="1912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341" name="Oval 21"/>
            <p:cNvSpPr>
              <a:spLocks noChangeArrowheads="1"/>
            </p:cNvSpPr>
            <p:nvPr/>
          </p:nvSpPr>
          <p:spPr bwMode="auto">
            <a:xfrm>
              <a:off x="3942" y="2044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342" name="Oval 22"/>
            <p:cNvSpPr>
              <a:spLocks noChangeArrowheads="1"/>
            </p:cNvSpPr>
            <p:nvPr/>
          </p:nvSpPr>
          <p:spPr bwMode="auto">
            <a:xfrm>
              <a:off x="3942" y="2352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343" name="Text Box 23"/>
            <p:cNvSpPr txBox="1">
              <a:spLocks noChangeArrowheads="1"/>
            </p:cNvSpPr>
            <p:nvPr/>
          </p:nvSpPr>
          <p:spPr bwMode="auto">
            <a:xfrm>
              <a:off x="3840" y="2064"/>
              <a:ext cx="2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0" lang="en-US" altLang="en-US" sz="200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952344" name="Oval 24"/>
            <p:cNvSpPr>
              <a:spLocks noChangeArrowheads="1"/>
            </p:cNvSpPr>
            <p:nvPr/>
          </p:nvSpPr>
          <p:spPr bwMode="auto">
            <a:xfrm>
              <a:off x="4729" y="1780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345" name="Oval 25"/>
            <p:cNvSpPr>
              <a:spLocks noChangeArrowheads="1"/>
            </p:cNvSpPr>
            <p:nvPr/>
          </p:nvSpPr>
          <p:spPr bwMode="auto">
            <a:xfrm>
              <a:off x="4729" y="1908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346" name="Oval 26"/>
            <p:cNvSpPr>
              <a:spLocks noChangeArrowheads="1"/>
            </p:cNvSpPr>
            <p:nvPr/>
          </p:nvSpPr>
          <p:spPr bwMode="auto">
            <a:xfrm>
              <a:off x="4729" y="2040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347" name="Oval 27"/>
            <p:cNvSpPr>
              <a:spLocks noChangeArrowheads="1"/>
            </p:cNvSpPr>
            <p:nvPr/>
          </p:nvSpPr>
          <p:spPr bwMode="auto">
            <a:xfrm>
              <a:off x="4729" y="2348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348" name="Text Box 28"/>
            <p:cNvSpPr txBox="1">
              <a:spLocks noChangeArrowheads="1"/>
            </p:cNvSpPr>
            <p:nvPr/>
          </p:nvSpPr>
          <p:spPr bwMode="auto">
            <a:xfrm>
              <a:off x="4640" y="2064"/>
              <a:ext cx="2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0" lang="en-US" altLang="en-US" sz="200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952349" name="Line 29"/>
            <p:cNvSpPr>
              <a:spLocks noChangeShapeType="1"/>
            </p:cNvSpPr>
            <p:nvPr/>
          </p:nvSpPr>
          <p:spPr bwMode="auto">
            <a:xfrm>
              <a:off x="3975" y="1808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350" name="Line 30"/>
            <p:cNvSpPr>
              <a:spLocks noChangeShapeType="1"/>
            </p:cNvSpPr>
            <p:nvPr/>
          </p:nvSpPr>
          <p:spPr bwMode="auto">
            <a:xfrm>
              <a:off x="3972" y="1940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351" name="Line 31"/>
            <p:cNvSpPr>
              <a:spLocks noChangeShapeType="1"/>
            </p:cNvSpPr>
            <p:nvPr/>
          </p:nvSpPr>
          <p:spPr bwMode="auto">
            <a:xfrm>
              <a:off x="3975" y="2080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352" name="Line 32"/>
            <p:cNvSpPr>
              <a:spLocks noChangeShapeType="1"/>
            </p:cNvSpPr>
            <p:nvPr/>
          </p:nvSpPr>
          <p:spPr bwMode="auto">
            <a:xfrm>
              <a:off x="3972" y="2380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353" name="Text Box 33"/>
            <p:cNvSpPr txBox="1">
              <a:spLocks noChangeArrowheads="1"/>
            </p:cNvSpPr>
            <p:nvPr/>
          </p:nvSpPr>
          <p:spPr bwMode="auto">
            <a:xfrm>
              <a:off x="4274" y="2174"/>
              <a:ext cx="19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000" i="1">
                  <a:solidFill>
                    <a:srgbClr val="000000"/>
                  </a:solidFill>
                </a:rPr>
                <a:t>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29" grpId="0"/>
      <p:bldP spid="952332" grpId="0" animBg="1"/>
      <p:bldP spid="9523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Text Box 2"/>
          <p:cNvSpPr txBox="1">
            <a:spLocks noChangeArrowheads="1"/>
          </p:cNvSpPr>
          <p:nvPr/>
        </p:nvSpPr>
        <p:spPr bwMode="auto">
          <a:xfrm>
            <a:off x="2286000" y="4572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Counting Doughnut Selections</a:t>
            </a:r>
          </a:p>
        </p:txBody>
      </p:sp>
      <p:sp>
        <p:nvSpPr>
          <p:cNvPr id="951300" name="Text Box 4"/>
          <p:cNvSpPr txBox="1">
            <a:spLocks noChangeArrowheads="1"/>
          </p:cNvSpPr>
          <p:nvPr/>
        </p:nvSpPr>
        <p:spPr bwMode="auto">
          <a:xfrm>
            <a:off x="2286000" y="1447800"/>
            <a:ext cx="449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 i="1">
                <a:solidFill>
                  <a:srgbClr val="3333CC"/>
                </a:solidFill>
                <a:latin typeface="Comic Sans MS" pitchFamily="66" charset="0"/>
              </a:rPr>
              <a:t>A 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::= all selections of a dozen doughnuts</a:t>
            </a:r>
          </a:p>
        </p:txBody>
      </p:sp>
      <p:sp>
        <p:nvSpPr>
          <p:cNvPr id="951301" name="Text Box 5"/>
          <p:cNvSpPr txBox="1">
            <a:spLocks noChangeArrowheads="1"/>
          </p:cNvSpPr>
          <p:nvPr/>
        </p:nvSpPr>
        <p:spPr bwMode="auto">
          <a:xfrm>
            <a:off x="2538413" y="2784475"/>
            <a:ext cx="4014787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Define a bijection between </a:t>
            </a:r>
            <a:r>
              <a:rPr kumimoji="0" lang="en-US" altLang="en-US" i="1">
                <a:solidFill>
                  <a:srgbClr val="3333CC"/>
                </a:solidFill>
              </a:rPr>
              <a:t>A</a:t>
            </a:r>
            <a:r>
              <a:rPr lang="en-US" altLang="en-US"/>
              <a:t> and </a:t>
            </a:r>
            <a:r>
              <a:rPr kumimoji="0" lang="en-US" altLang="en-US" i="1">
                <a:solidFill>
                  <a:srgbClr val="008000"/>
                </a:solidFill>
              </a:rPr>
              <a:t>B</a:t>
            </a:r>
            <a:r>
              <a:rPr lang="en-US" altLang="en-US"/>
              <a:t>.</a:t>
            </a:r>
          </a:p>
        </p:txBody>
      </p:sp>
      <p:sp>
        <p:nvSpPr>
          <p:cNvPr id="951303" name="Text Box 7"/>
          <p:cNvSpPr txBox="1">
            <a:spLocks noChangeArrowheads="1"/>
          </p:cNvSpPr>
          <p:nvPr/>
        </p:nvSpPr>
        <p:spPr bwMode="auto">
          <a:xfrm>
            <a:off x="1676400" y="4114800"/>
            <a:ext cx="5673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 sz="2400">
                <a:solidFill>
                  <a:srgbClr val="008000"/>
                </a:solidFill>
                <a:latin typeface="Comic Sans MS" pitchFamily="66" charset="0"/>
              </a:rPr>
              <a:t>00     1             1  000000  1  00   1   00</a:t>
            </a:r>
          </a:p>
        </p:txBody>
      </p:sp>
      <p:sp>
        <p:nvSpPr>
          <p:cNvPr id="951304" name="Text Box 8"/>
          <p:cNvSpPr txBox="1">
            <a:spLocks noChangeArrowheads="1"/>
          </p:cNvSpPr>
          <p:nvPr/>
        </p:nvSpPr>
        <p:spPr bwMode="auto">
          <a:xfrm>
            <a:off x="3124200" y="3581400"/>
            <a:ext cx="2959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 sz="2400">
                <a:solidFill>
                  <a:srgbClr val="008000"/>
                </a:solidFill>
                <a:latin typeface="Comic Sans MS" pitchFamily="66" charset="0"/>
              </a:rPr>
              <a:t>0011000000100100</a:t>
            </a:r>
          </a:p>
        </p:txBody>
      </p:sp>
      <p:sp>
        <p:nvSpPr>
          <p:cNvPr id="951307" name="Text Box 11"/>
          <p:cNvSpPr txBox="1">
            <a:spLocks noChangeArrowheads="1"/>
          </p:cNvSpPr>
          <p:nvPr/>
        </p:nvSpPr>
        <p:spPr bwMode="auto">
          <a:xfrm>
            <a:off x="1390650" y="5791200"/>
            <a:ext cx="634682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Each doughnut is represented by a 0,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and four 1’s are used to separate five types of doughnuts.</a:t>
            </a:r>
          </a:p>
        </p:txBody>
      </p:sp>
      <p:sp>
        <p:nvSpPr>
          <p:cNvPr id="951308" name="Text Box 12"/>
          <p:cNvSpPr txBox="1">
            <a:spLocks noChangeArrowheads="1"/>
          </p:cNvSpPr>
          <p:nvPr/>
        </p:nvSpPr>
        <p:spPr bwMode="auto">
          <a:xfrm>
            <a:off x="1828800" y="2057400"/>
            <a:ext cx="5510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latin typeface="Comic Sans MS" pitchFamily="66" charset="0"/>
              </a:rPr>
              <a:t> </a:t>
            </a:r>
            <a:r>
              <a:rPr kumimoji="0" lang="en-US" altLang="en-US" i="1">
                <a:solidFill>
                  <a:srgbClr val="008000"/>
                </a:solidFill>
                <a:latin typeface="Comic Sans MS" pitchFamily="66" charset="0"/>
              </a:rPr>
              <a:t>B</a:t>
            </a:r>
            <a:r>
              <a:rPr kumimoji="0" lang="en-US" altLang="en-US">
                <a:latin typeface="Comic Sans MS" pitchFamily="66" charset="0"/>
              </a:rPr>
              <a:t>::= all 16-bit binary strings with exactly four 1’s.</a:t>
            </a:r>
          </a:p>
        </p:txBody>
      </p:sp>
      <p:sp>
        <p:nvSpPr>
          <p:cNvPr id="951309" name="Text Box 13"/>
          <p:cNvSpPr txBox="1">
            <a:spLocks noChangeArrowheads="1"/>
          </p:cNvSpPr>
          <p:nvPr/>
        </p:nvSpPr>
        <p:spPr bwMode="auto">
          <a:xfrm>
            <a:off x="1682750" y="4694238"/>
            <a:ext cx="570865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rgbClr val="3333FF"/>
                </a:solidFill>
              </a:rPr>
              <a:t>00            (none)        000000        00          00</a:t>
            </a:r>
          </a:p>
          <a:p>
            <a:pPr>
              <a:lnSpc>
                <a:spcPct val="150000"/>
              </a:lnSpc>
            </a:pPr>
            <a:r>
              <a:rPr lang="en-US" altLang="en-US" sz="1400">
                <a:solidFill>
                  <a:srgbClr val="3333FF"/>
                </a:solidFill>
              </a:rPr>
              <a:t>Chocolate          Lemon                 Sugar              Glazed            Plain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301" grpId="0" animBg="1"/>
      <p:bldP spid="951303" grpId="0"/>
      <p:bldP spid="951304" grpId="0"/>
      <p:bldP spid="951307" grpId="0"/>
      <p:bldP spid="951308" grpId="0"/>
      <p:bldP spid="95130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274" name="Text Box 2"/>
          <p:cNvSpPr txBox="1">
            <a:spLocks noChangeArrowheads="1"/>
          </p:cNvSpPr>
          <p:nvPr/>
        </p:nvSpPr>
        <p:spPr bwMode="auto">
          <a:xfrm>
            <a:off x="2286000" y="4572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Counting Doughnut Selections</a:t>
            </a:r>
          </a:p>
        </p:txBody>
      </p:sp>
      <p:sp>
        <p:nvSpPr>
          <p:cNvPr id="950277" name="Text Box 5"/>
          <p:cNvSpPr txBox="1">
            <a:spLocks noChangeArrowheads="1"/>
          </p:cNvSpPr>
          <p:nvPr/>
        </p:nvSpPr>
        <p:spPr bwMode="auto">
          <a:xfrm>
            <a:off x="1033463" y="1709738"/>
            <a:ext cx="7119937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 sz="2400" i="1">
                <a:solidFill>
                  <a:srgbClr val="704B00"/>
                </a:solidFill>
                <a:latin typeface="Comic Sans MS" pitchFamily="66" charset="0"/>
              </a:rPr>
              <a:t>c</a:t>
            </a:r>
            <a:r>
              <a:rPr kumimoji="0" lang="en-US" altLang="en-US" sz="2400">
                <a:latin typeface="Comic Sans MS" pitchFamily="66" charset="0"/>
              </a:rPr>
              <a:t> chocolate, </a:t>
            </a:r>
            <a:r>
              <a:rPr kumimoji="0" lang="en-US" altLang="en-US" sz="2400" i="1">
                <a:solidFill>
                  <a:srgbClr val="FFFF00"/>
                </a:solidFill>
                <a:latin typeface="Comic Sans MS" pitchFamily="66" charset="0"/>
              </a:rPr>
              <a:t>l</a:t>
            </a:r>
            <a:r>
              <a:rPr kumimoji="0" lang="en-US" altLang="en-US" sz="2400">
                <a:latin typeface="Comic Sans MS" pitchFamily="66" charset="0"/>
              </a:rPr>
              <a:t> lemon,</a:t>
            </a:r>
            <a:r>
              <a:rPr kumimoji="0" lang="en-US" altLang="en-US" sz="2400">
                <a:solidFill>
                  <a:srgbClr val="FF00FF"/>
                </a:solidFill>
                <a:latin typeface="Comic Sans MS" pitchFamily="66" charset="0"/>
              </a:rPr>
              <a:t> </a:t>
            </a:r>
            <a:r>
              <a:rPr kumimoji="0" lang="en-US" altLang="en-US" sz="2400" i="1">
                <a:solidFill>
                  <a:srgbClr val="FF00FF"/>
                </a:solidFill>
                <a:latin typeface="Comic Sans MS" pitchFamily="66" charset="0"/>
              </a:rPr>
              <a:t>s</a:t>
            </a:r>
            <a:r>
              <a:rPr kumimoji="0" lang="en-US" altLang="en-US" sz="2400">
                <a:latin typeface="Comic Sans MS" pitchFamily="66" charset="0"/>
              </a:rPr>
              <a:t> sugar, </a:t>
            </a:r>
            <a:r>
              <a:rPr kumimoji="0" lang="en-US" altLang="en-US" sz="2400" i="1">
                <a:solidFill>
                  <a:srgbClr val="B89500"/>
                </a:solidFill>
                <a:latin typeface="Comic Sans MS" pitchFamily="66" charset="0"/>
              </a:rPr>
              <a:t>g</a:t>
            </a:r>
            <a:r>
              <a:rPr kumimoji="0" lang="en-US" altLang="en-US" sz="2400">
                <a:latin typeface="Comic Sans MS" pitchFamily="66" charset="0"/>
              </a:rPr>
              <a:t> glazed, </a:t>
            </a:r>
            <a:r>
              <a:rPr kumimoji="0" lang="en-US" altLang="en-US" sz="2400" i="1">
                <a:solidFill>
                  <a:srgbClr val="00FFFF"/>
                </a:solidFill>
                <a:latin typeface="Comic Sans MS" pitchFamily="66" charset="0"/>
              </a:rPr>
              <a:t>p</a:t>
            </a:r>
            <a:r>
              <a:rPr kumimoji="0" lang="en-US" altLang="en-US" sz="2400">
                <a:latin typeface="Comic Sans MS" pitchFamily="66" charset="0"/>
              </a:rPr>
              <a:t> plain</a:t>
            </a:r>
          </a:p>
          <a:p>
            <a:pPr algn="ctr">
              <a:spcBef>
                <a:spcPct val="20000"/>
              </a:spcBef>
            </a:pPr>
            <a:r>
              <a:rPr kumimoji="0" lang="en-US" altLang="en-US" sz="2400">
                <a:latin typeface="Comic Sans MS" pitchFamily="66" charset="0"/>
              </a:rPr>
              <a:t>maps to</a:t>
            </a:r>
          </a:p>
        </p:txBody>
      </p:sp>
      <p:sp>
        <p:nvSpPr>
          <p:cNvPr id="950278" name="Text Box 6"/>
          <p:cNvSpPr txBox="1">
            <a:spLocks noChangeArrowheads="1"/>
          </p:cNvSpPr>
          <p:nvPr/>
        </p:nvSpPr>
        <p:spPr bwMode="auto">
          <a:xfrm>
            <a:off x="2819400" y="2971800"/>
            <a:ext cx="34480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 sz="4000">
                <a:latin typeface="Comic Sans MS" pitchFamily="66" charset="0"/>
              </a:rPr>
              <a:t>0</a:t>
            </a:r>
            <a:r>
              <a:rPr kumimoji="0" lang="en-US" altLang="en-US" sz="4000" i="1" baseline="30000">
                <a:solidFill>
                  <a:srgbClr val="704B00"/>
                </a:solidFill>
                <a:latin typeface="Comic Sans MS" pitchFamily="66" charset="0"/>
              </a:rPr>
              <a:t>c</a:t>
            </a:r>
            <a:r>
              <a:rPr kumimoji="0" lang="en-US" altLang="en-US" sz="4000">
                <a:latin typeface="Comic Sans MS" pitchFamily="66" charset="0"/>
              </a:rPr>
              <a:t>10</a:t>
            </a:r>
            <a:r>
              <a:rPr kumimoji="0" lang="en-US" altLang="en-US" sz="4000" i="1" baseline="30000">
                <a:solidFill>
                  <a:srgbClr val="FFFF00"/>
                </a:solidFill>
                <a:latin typeface="Comic Sans MS" pitchFamily="66" charset="0"/>
              </a:rPr>
              <a:t>l</a:t>
            </a:r>
            <a:r>
              <a:rPr kumimoji="0" lang="en-US" altLang="en-US" sz="4000">
                <a:latin typeface="Comic Sans MS" pitchFamily="66" charset="0"/>
              </a:rPr>
              <a:t>10</a:t>
            </a:r>
            <a:r>
              <a:rPr kumimoji="0" lang="en-US" altLang="en-US" sz="4000" i="1" baseline="30000">
                <a:solidFill>
                  <a:srgbClr val="FF00FF"/>
                </a:solidFill>
                <a:latin typeface="Comic Sans MS" pitchFamily="66" charset="0"/>
              </a:rPr>
              <a:t>s</a:t>
            </a:r>
            <a:r>
              <a:rPr kumimoji="0" lang="en-US" altLang="en-US" sz="4000">
                <a:latin typeface="Comic Sans MS" pitchFamily="66" charset="0"/>
              </a:rPr>
              <a:t>10</a:t>
            </a:r>
            <a:r>
              <a:rPr kumimoji="0" lang="en-US" altLang="en-US" sz="4000" i="1" baseline="30000">
                <a:solidFill>
                  <a:srgbClr val="B89500"/>
                </a:solidFill>
                <a:latin typeface="Comic Sans MS" pitchFamily="66" charset="0"/>
              </a:rPr>
              <a:t>g</a:t>
            </a:r>
            <a:r>
              <a:rPr kumimoji="0" lang="en-US" altLang="en-US" sz="4000">
                <a:latin typeface="Comic Sans MS" pitchFamily="66" charset="0"/>
              </a:rPr>
              <a:t>10</a:t>
            </a:r>
            <a:r>
              <a:rPr kumimoji="0" lang="en-US" altLang="en-US" sz="4000" i="1" baseline="30000">
                <a:solidFill>
                  <a:srgbClr val="00FFFF"/>
                </a:solidFill>
                <a:latin typeface="Comic Sans MS" pitchFamily="66" charset="0"/>
              </a:rPr>
              <a:t>p</a:t>
            </a:r>
          </a:p>
        </p:txBody>
      </p:sp>
      <p:graphicFrame>
        <p:nvGraphicFramePr>
          <p:cNvPr id="950279" name="Object 7"/>
          <p:cNvGraphicFramePr>
            <a:graphicFrameLocks noChangeAspect="1"/>
          </p:cNvGraphicFramePr>
          <p:nvPr/>
        </p:nvGraphicFramePr>
        <p:xfrm>
          <a:off x="2413000" y="5391150"/>
          <a:ext cx="1865313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0294" name="Equation" r:id="rId4" imgW="507960" imgH="253800" progId="Equation.DSMT4">
                  <p:embed/>
                </p:oleObj>
              </mc:Choice>
              <mc:Fallback>
                <p:oleObj name="Equation" r:id="rId4" imgW="507960" imgH="25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0" y="5391150"/>
                        <a:ext cx="1865313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0280" name="Text Box 8"/>
          <p:cNvSpPr txBox="1">
            <a:spLocks noChangeArrowheads="1"/>
          </p:cNvSpPr>
          <p:nvPr/>
        </p:nvSpPr>
        <p:spPr bwMode="auto">
          <a:xfrm>
            <a:off x="2209800" y="4648200"/>
            <a:ext cx="5510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latin typeface="Comic Sans MS" pitchFamily="66" charset="0"/>
              </a:rPr>
              <a:t> </a:t>
            </a:r>
            <a:r>
              <a:rPr kumimoji="0" lang="en-US" altLang="en-US" i="1">
                <a:solidFill>
                  <a:srgbClr val="008000"/>
                </a:solidFill>
                <a:latin typeface="Comic Sans MS" pitchFamily="66" charset="0"/>
              </a:rPr>
              <a:t>B</a:t>
            </a:r>
            <a:r>
              <a:rPr kumimoji="0" lang="en-US" altLang="en-US">
                <a:latin typeface="Comic Sans MS" pitchFamily="66" charset="0"/>
              </a:rPr>
              <a:t>::= all 16-bit binary strings with exactly four 1’s.</a:t>
            </a:r>
          </a:p>
        </p:txBody>
      </p:sp>
      <p:sp>
        <p:nvSpPr>
          <p:cNvPr id="950281" name="Text Box 9"/>
          <p:cNvSpPr txBox="1">
            <a:spLocks noChangeArrowheads="1"/>
          </p:cNvSpPr>
          <p:nvPr/>
        </p:nvSpPr>
        <p:spPr bwMode="auto">
          <a:xfrm>
            <a:off x="2286000" y="4038600"/>
            <a:ext cx="449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 i="1">
                <a:solidFill>
                  <a:srgbClr val="3333CC"/>
                </a:solidFill>
                <a:latin typeface="Comic Sans MS" pitchFamily="66" charset="0"/>
              </a:rPr>
              <a:t>A 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::= all selections of a dozen doughnuts</a:t>
            </a:r>
          </a:p>
        </p:txBody>
      </p:sp>
      <p:pic>
        <p:nvPicPr>
          <p:cNvPr id="950286" name="Picture 1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200" y="5308600"/>
            <a:ext cx="1701800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50288" name="Text Box 16"/>
          <p:cNvSpPr txBox="1">
            <a:spLocks noChangeArrowheads="1"/>
          </p:cNvSpPr>
          <p:nvPr/>
        </p:nvSpPr>
        <p:spPr bwMode="auto">
          <a:xfrm>
            <a:off x="6537325" y="2555875"/>
            <a:ext cx="13239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 bijection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0278" grpId="0"/>
      <p:bldP spid="950280" grpId="0"/>
      <p:bldP spid="950281" grpId="0"/>
      <p:bldP spid="95028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Rectangle 2"/>
          <p:cNvSpPr>
            <a:spLocks noChangeArrowheads="1"/>
          </p:cNvSpPr>
          <p:nvPr/>
        </p:nvSpPr>
        <p:spPr bwMode="auto">
          <a:xfrm>
            <a:off x="1752600" y="1614488"/>
            <a:ext cx="5668963" cy="174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There are 20 books arranged in a row on a shelf.</a:t>
            </a:r>
          </a:p>
          <a:p>
            <a:endParaRPr lang="en-US" altLang="en-US"/>
          </a:p>
          <a:p>
            <a:pPr>
              <a:lnSpc>
                <a:spcPct val="250000"/>
              </a:lnSpc>
            </a:pPr>
            <a:r>
              <a:rPr lang="en-US" altLang="en-US"/>
              <a:t>How many ways to choose 6 of these books so that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no two adjacent books are selected?</a:t>
            </a:r>
          </a:p>
        </p:txBody>
      </p:sp>
      <p:sp>
        <p:nvSpPr>
          <p:cNvPr id="949251" name="Text Box 3"/>
          <p:cNvSpPr txBox="1">
            <a:spLocks noChangeArrowheads="1"/>
          </p:cNvSpPr>
          <p:nvPr/>
        </p:nvSpPr>
        <p:spPr bwMode="auto">
          <a:xfrm>
            <a:off x="2286000" y="457200"/>
            <a:ext cx="4592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Choosing Non-Adjacent Books</a:t>
            </a:r>
          </a:p>
        </p:txBody>
      </p:sp>
      <p:sp>
        <p:nvSpPr>
          <p:cNvPr id="949252" name="Text Box 4"/>
          <p:cNvSpPr txBox="1">
            <a:spLocks noChangeArrowheads="1"/>
          </p:cNvSpPr>
          <p:nvPr/>
        </p:nvSpPr>
        <p:spPr bwMode="auto">
          <a:xfrm>
            <a:off x="1447800" y="5486400"/>
            <a:ext cx="27336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Hint: define a bijection!</a:t>
            </a:r>
          </a:p>
        </p:txBody>
      </p:sp>
      <p:sp>
        <p:nvSpPr>
          <p:cNvPr id="949253" name="Text Box 5"/>
          <p:cNvSpPr txBox="1">
            <a:spLocks noChangeArrowheads="1"/>
          </p:cNvSpPr>
          <p:nvPr/>
        </p:nvSpPr>
        <p:spPr bwMode="auto">
          <a:xfrm>
            <a:off x="1371600" y="4038600"/>
            <a:ext cx="647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 i="1">
                <a:solidFill>
                  <a:srgbClr val="3333CC"/>
                </a:solidFill>
                <a:latin typeface="Comic Sans MS" pitchFamily="66" charset="0"/>
              </a:rPr>
              <a:t>A 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::= all selections of 6 non-adjacent books from 20 books</a:t>
            </a:r>
          </a:p>
        </p:txBody>
      </p:sp>
      <p:grpSp>
        <p:nvGrpSpPr>
          <p:cNvPr id="949256" name="Group 8"/>
          <p:cNvGrpSpPr>
            <a:grpSpLocks/>
          </p:cNvGrpSpPr>
          <p:nvPr/>
        </p:nvGrpSpPr>
        <p:grpSpPr bwMode="auto">
          <a:xfrm>
            <a:off x="4560888" y="5029200"/>
            <a:ext cx="2754312" cy="1371600"/>
            <a:chOff x="3504" y="1680"/>
            <a:chExt cx="1735" cy="864"/>
          </a:xfrm>
        </p:grpSpPr>
        <p:sp>
          <p:nvSpPr>
            <p:cNvPr id="949257" name="Oval 9"/>
            <p:cNvSpPr>
              <a:spLocks noChangeArrowheads="1"/>
            </p:cNvSpPr>
            <p:nvPr/>
          </p:nvSpPr>
          <p:spPr bwMode="auto">
            <a:xfrm>
              <a:off x="3761" y="1696"/>
              <a:ext cx="422" cy="848"/>
            </a:xfrm>
            <a:prstGeom prst="ellipse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258" name="Oval 10"/>
            <p:cNvSpPr>
              <a:spLocks noChangeArrowheads="1"/>
            </p:cNvSpPr>
            <p:nvPr/>
          </p:nvSpPr>
          <p:spPr bwMode="auto">
            <a:xfrm>
              <a:off x="4512" y="1680"/>
              <a:ext cx="422" cy="848"/>
            </a:xfrm>
            <a:prstGeom prst="ellipse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259" name="Text Box 11"/>
            <p:cNvSpPr txBox="1">
              <a:spLocks noChangeArrowheads="1"/>
            </p:cNvSpPr>
            <p:nvPr/>
          </p:nvSpPr>
          <p:spPr bwMode="auto">
            <a:xfrm>
              <a:off x="3504" y="1968"/>
              <a:ext cx="2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000" i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949260" name="Text Box 12"/>
            <p:cNvSpPr txBox="1">
              <a:spLocks noChangeArrowheads="1"/>
            </p:cNvSpPr>
            <p:nvPr/>
          </p:nvSpPr>
          <p:spPr bwMode="auto">
            <a:xfrm>
              <a:off x="5022" y="1974"/>
              <a:ext cx="2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000" i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949261" name="Oval 13"/>
            <p:cNvSpPr>
              <a:spLocks noChangeArrowheads="1"/>
            </p:cNvSpPr>
            <p:nvPr/>
          </p:nvSpPr>
          <p:spPr bwMode="auto">
            <a:xfrm>
              <a:off x="3942" y="1784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262" name="Oval 14"/>
            <p:cNvSpPr>
              <a:spLocks noChangeArrowheads="1"/>
            </p:cNvSpPr>
            <p:nvPr/>
          </p:nvSpPr>
          <p:spPr bwMode="auto">
            <a:xfrm>
              <a:off x="3942" y="1912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263" name="Oval 15"/>
            <p:cNvSpPr>
              <a:spLocks noChangeArrowheads="1"/>
            </p:cNvSpPr>
            <p:nvPr/>
          </p:nvSpPr>
          <p:spPr bwMode="auto">
            <a:xfrm>
              <a:off x="3942" y="2044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264" name="Oval 16"/>
            <p:cNvSpPr>
              <a:spLocks noChangeArrowheads="1"/>
            </p:cNvSpPr>
            <p:nvPr/>
          </p:nvSpPr>
          <p:spPr bwMode="auto">
            <a:xfrm>
              <a:off x="3942" y="2352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265" name="Text Box 17"/>
            <p:cNvSpPr txBox="1">
              <a:spLocks noChangeArrowheads="1"/>
            </p:cNvSpPr>
            <p:nvPr/>
          </p:nvSpPr>
          <p:spPr bwMode="auto">
            <a:xfrm>
              <a:off x="3840" y="2064"/>
              <a:ext cx="2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0" lang="en-US" altLang="en-US" sz="200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949266" name="Oval 18"/>
            <p:cNvSpPr>
              <a:spLocks noChangeArrowheads="1"/>
            </p:cNvSpPr>
            <p:nvPr/>
          </p:nvSpPr>
          <p:spPr bwMode="auto">
            <a:xfrm>
              <a:off x="4729" y="1780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267" name="Oval 19"/>
            <p:cNvSpPr>
              <a:spLocks noChangeArrowheads="1"/>
            </p:cNvSpPr>
            <p:nvPr/>
          </p:nvSpPr>
          <p:spPr bwMode="auto">
            <a:xfrm>
              <a:off x="4729" y="1908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268" name="Oval 20"/>
            <p:cNvSpPr>
              <a:spLocks noChangeArrowheads="1"/>
            </p:cNvSpPr>
            <p:nvPr/>
          </p:nvSpPr>
          <p:spPr bwMode="auto">
            <a:xfrm>
              <a:off x="4729" y="2040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269" name="Oval 21"/>
            <p:cNvSpPr>
              <a:spLocks noChangeArrowheads="1"/>
            </p:cNvSpPr>
            <p:nvPr/>
          </p:nvSpPr>
          <p:spPr bwMode="auto">
            <a:xfrm>
              <a:off x="4729" y="2348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270" name="Text Box 22"/>
            <p:cNvSpPr txBox="1">
              <a:spLocks noChangeArrowheads="1"/>
            </p:cNvSpPr>
            <p:nvPr/>
          </p:nvSpPr>
          <p:spPr bwMode="auto">
            <a:xfrm>
              <a:off x="4640" y="2064"/>
              <a:ext cx="2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0" lang="en-US" altLang="en-US" sz="200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949271" name="Line 23"/>
            <p:cNvSpPr>
              <a:spLocks noChangeShapeType="1"/>
            </p:cNvSpPr>
            <p:nvPr/>
          </p:nvSpPr>
          <p:spPr bwMode="auto">
            <a:xfrm>
              <a:off x="3975" y="1808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9272" name="Line 24"/>
            <p:cNvSpPr>
              <a:spLocks noChangeShapeType="1"/>
            </p:cNvSpPr>
            <p:nvPr/>
          </p:nvSpPr>
          <p:spPr bwMode="auto">
            <a:xfrm>
              <a:off x="3972" y="1940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9273" name="Line 25"/>
            <p:cNvSpPr>
              <a:spLocks noChangeShapeType="1"/>
            </p:cNvSpPr>
            <p:nvPr/>
          </p:nvSpPr>
          <p:spPr bwMode="auto">
            <a:xfrm>
              <a:off x="3975" y="2080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9274" name="Line 26"/>
            <p:cNvSpPr>
              <a:spLocks noChangeShapeType="1"/>
            </p:cNvSpPr>
            <p:nvPr/>
          </p:nvSpPr>
          <p:spPr bwMode="auto">
            <a:xfrm>
              <a:off x="3972" y="2380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9275" name="Text Box 27"/>
            <p:cNvSpPr txBox="1">
              <a:spLocks noChangeArrowheads="1"/>
            </p:cNvSpPr>
            <p:nvPr/>
          </p:nvSpPr>
          <p:spPr bwMode="auto">
            <a:xfrm>
              <a:off x="4274" y="2174"/>
              <a:ext cx="19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000" i="1">
                  <a:solidFill>
                    <a:srgbClr val="000000"/>
                  </a:solidFill>
                </a:rPr>
                <a:t>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9252" grpId="0" animBg="1"/>
      <p:bldP spid="94925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Text Box 2"/>
          <p:cNvSpPr txBox="1">
            <a:spLocks noChangeArrowheads="1"/>
          </p:cNvSpPr>
          <p:nvPr/>
        </p:nvSpPr>
        <p:spPr bwMode="auto">
          <a:xfrm>
            <a:off x="1371600" y="1295400"/>
            <a:ext cx="647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 i="1">
                <a:solidFill>
                  <a:srgbClr val="3333CC"/>
                </a:solidFill>
                <a:latin typeface="Comic Sans MS" pitchFamily="66" charset="0"/>
              </a:rPr>
              <a:t>A 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::= all selections of 6 non-adjacent books from 20 books</a:t>
            </a:r>
          </a:p>
        </p:txBody>
      </p:sp>
      <p:sp>
        <p:nvSpPr>
          <p:cNvPr id="948227" name="Text Box 3"/>
          <p:cNvSpPr txBox="1">
            <a:spLocks noChangeArrowheads="1"/>
          </p:cNvSpPr>
          <p:nvPr/>
        </p:nvSpPr>
        <p:spPr bwMode="auto">
          <a:xfrm>
            <a:off x="1905000" y="1966913"/>
            <a:ext cx="5354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latin typeface="Comic Sans MS" pitchFamily="66" charset="0"/>
              </a:rPr>
              <a:t> </a:t>
            </a:r>
            <a:r>
              <a:rPr kumimoji="0" lang="en-US" altLang="en-US" i="1">
                <a:solidFill>
                  <a:srgbClr val="008000"/>
                </a:solidFill>
                <a:latin typeface="Comic Sans MS" pitchFamily="66" charset="0"/>
              </a:rPr>
              <a:t>B</a:t>
            </a:r>
            <a:r>
              <a:rPr kumimoji="0" lang="en-US" altLang="en-US">
                <a:latin typeface="Comic Sans MS" pitchFamily="66" charset="0"/>
              </a:rPr>
              <a:t>::= all 15-bit binary strings with exactly six 1’s.</a:t>
            </a:r>
          </a:p>
        </p:txBody>
      </p:sp>
      <p:sp>
        <p:nvSpPr>
          <p:cNvPr id="948228" name="Text Box 4"/>
          <p:cNvSpPr txBox="1">
            <a:spLocks noChangeArrowheads="1"/>
          </p:cNvSpPr>
          <p:nvPr/>
        </p:nvSpPr>
        <p:spPr bwMode="auto">
          <a:xfrm>
            <a:off x="2286000" y="457200"/>
            <a:ext cx="4592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Choosing Non-Adjacent Books</a:t>
            </a:r>
          </a:p>
        </p:txBody>
      </p:sp>
      <p:pic>
        <p:nvPicPr>
          <p:cNvPr id="9482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25738"/>
            <a:ext cx="7924800" cy="130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8230" name="Rectangle 6"/>
          <p:cNvSpPr>
            <a:spLocks noChangeArrowheads="1"/>
          </p:cNvSpPr>
          <p:nvPr/>
        </p:nvSpPr>
        <p:spPr bwMode="auto">
          <a:xfrm>
            <a:off x="381000" y="4249738"/>
            <a:ext cx="83058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Map each zero to a non-chosen book, each of the first five 1’s to a chosen</a:t>
            </a:r>
          </a:p>
          <a:p>
            <a:pPr>
              <a:lnSpc>
                <a:spcPct val="150000"/>
              </a:lnSpc>
            </a:pPr>
            <a:r>
              <a:rPr lang="en-US" altLang="en-US"/>
              <a:t>book followed by a non-chosen book, and the last 1 to a chosen book.</a:t>
            </a:r>
          </a:p>
        </p:txBody>
      </p:sp>
      <p:sp>
        <p:nvSpPr>
          <p:cNvPr id="948231" name="Text Box 7"/>
          <p:cNvSpPr txBox="1">
            <a:spLocks noChangeArrowheads="1"/>
          </p:cNvSpPr>
          <p:nvPr/>
        </p:nvSpPr>
        <p:spPr bwMode="auto">
          <a:xfrm>
            <a:off x="1676400" y="5360988"/>
            <a:ext cx="581025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This is a bijection, because: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v"/>
            </a:pPr>
            <a:r>
              <a:rPr lang="en-US" altLang="en-US"/>
              <a:t> each selection maps to a unique binary string.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v"/>
            </a:pPr>
            <a:r>
              <a:rPr lang="en-US" altLang="en-US"/>
              <a:t> each binary string is mapped by a unique selection.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8227" grpId="0"/>
      <p:bldP spid="948230" grpId="0"/>
      <p:bldP spid="9482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202" name="Text Box 2"/>
          <p:cNvSpPr txBox="1">
            <a:spLocks noChangeArrowheads="1"/>
          </p:cNvSpPr>
          <p:nvPr/>
        </p:nvSpPr>
        <p:spPr bwMode="auto">
          <a:xfrm>
            <a:off x="2286000" y="457200"/>
            <a:ext cx="4592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Choosing Non-Adjacent Books</a:t>
            </a:r>
          </a:p>
        </p:txBody>
      </p:sp>
      <p:graphicFrame>
        <p:nvGraphicFramePr>
          <p:cNvPr id="947203" name="Object 3"/>
          <p:cNvGraphicFramePr>
            <a:graphicFrameLocks noChangeAspect="1"/>
          </p:cNvGraphicFramePr>
          <p:nvPr/>
        </p:nvGraphicFramePr>
        <p:xfrm>
          <a:off x="2413000" y="4953000"/>
          <a:ext cx="1865313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217" name="Equation" r:id="rId4" imgW="507960" imgH="253800" progId="Equation.DSMT4">
                  <p:embed/>
                </p:oleObj>
              </mc:Choice>
              <mc:Fallback>
                <p:oleObj name="Equation" r:id="rId4" imgW="50796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0" y="4953000"/>
                        <a:ext cx="1865313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7208" name="Text Box 8"/>
          <p:cNvSpPr txBox="1">
            <a:spLocks noChangeArrowheads="1"/>
          </p:cNvSpPr>
          <p:nvPr/>
        </p:nvSpPr>
        <p:spPr bwMode="auto">
          <a:xfrm>
            <a:off x="1371600" y="3251200"/>
            <a:ext cx="647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 i="1">
                <a:solidFill>
                  <a:srgbClr val="3333CC"/>
                </a:solidFill>
                <a:latin typeface="Comic Sans MS" pitchFamily="66" charset="0"/>
              </a:rPr>
              <a:t>A 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::= all selections of 6 non-adjacent books from 20 books</a:t>
            </a:r>
          </a:p>
        </p:txBody>
      </p:sp>
      <p:sp>
        <p:nvSpPr>
          <p:cNvPr id="947209" name="Text Box 9"/>
          <p:cNvSpPr txBox="1">
            <a:spLocks noChangeArrowheads="1"/>
          </p:cNvSpPr>
          <p:nvPr/>
        </p:nvSpPr>
        <p:spPr bwMode="auto">
          <a:xfrm>
            <a:off x="1905000" y="3922713"/>
            <a:ext cx="5354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latin typeface="Comic Sans MS" pitchFamily="66" charset="0"/>
              </a:rPr>
              <a:t> </a:t>
            </a:r>
            <a:r>
              <a:rPr kumimoji="0" lang="en-US" altLang="en-US" i="1">
                <a:solidFill>
                  <a:srgbClr val="008000"/>
                </a:solidFill>
                <a:latin typeface="Comic Sans MS" pitchFamily="66" charset="0"/>
              </a:rPr>
              <a:t>B</a:t>
            </a:r>
            <a:r>
              <a:rPr kumimoji="0" lang="en-US" altLang="en-US">
                <a:latin typeface="Comic Sans MS" pitchFamily="66" charset="0"/>
              </a:rPr>
              <a:t>::= all 15-bit binary strings with exactly six 1’s.</a:t>
            </a:r>
          </a:p>
        </p:txBody>
      </p:sp>
      <p:pic>
        <p:nvPicPr>
          <p:cNvPr id="947210" name="Picture 1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200" y="4851400"/>
            <a:ext cx="1701800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7211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7924800" cy="130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Text Box 2"/>
          <p:cNvSpPr txBox="1">
            <a:spLocks noChangeArrowheads="1"/>
          </p:cNvSpPr>
          <p:nvPr/>
        </p:nvSpPr>
        <p:spPr bwMode="auto">
          <a:xfrm>
            <a:off x="3124200" y="457200"/>
            <a:ext cx="2813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In-Class Exercise</a:t>
            </a:r>
          </a:p>
        </p:txBody>
      </p:sp>
      <p:sp>
        <p:nvSpPr>
          <p:cNvPr id="1054729" name="Text Box 9"/>
          <p:cNvSpPr txBox="1">
            <a:spLocks noChangeArrowheads="1"/>
          </p:cNvSpPr>
          <p:nvPr/>
        </p:nvSpPr>
        <p:spPr bwMode="auto">
          <a:xfrm>
            <a:off x="1857375" y="1295400"/>
            <a:ext cx="53816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for i=1 to n do</a:t>
            </a:r>
          </a:p>
          <a:p>
            <a:r>
              <a:rPr lang="en-US" altLang="zh-TW"/>
              <a:t>	for j=1 to i do</a:t>
            </a:r>
          </a:p>
          <a:p>
            <a:r>
              <a:rPr lang="en-US" altLang="zh-TW"/>
              <a:t>		for k=1 to j do</a:t>
            </a:r>
          </a:p>
          <a:p>
            <a:r>
              <a:rPr lang="en-US" altLang="zh-TW"/>
              <a:t>			printf(“hello world\n”);</a:t>
            </a:r>
          </a:p>
        </p:txBody>
      </p:sp>
      <p:sp>
        <p:nvSpPr>
          <p:cNvPr id="1054730" name="Text Box 10"/>
          <p:cNvSpPr txBox="1">
            <a:spLocks noChangeArrowheads="1"/>
          </p:cNvSpPr>
          <p:nvPr/>
        </p:nvSpPr>
        <p:spPr bwMode="auto">
          <a:xfrm>
            <a:off x="1857375" y="2819400"/>
            <a:ext cx="52038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many “hello world” will this program print?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914" name="Text Box 2"/>
          <p:cNvSpPr txBox="1">
            <a:spLocks noChangeArrowheads="1"/>
          </p:cNvSpPr>
          <p:nvPr/>
        </p:nvSpPr>
        <p:spPr bwMode="auto">
          <a:xfrm>
            <a:off x="3124200" y="457200"/>
            <a:ext cx="2813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In-Class Exercise</a:t>
            </a:r>
          </a:p>
        </p:txBody>
      </p:sp>
      <p:sp>
        <p:nvSpPr>
          <p:cNvPr id="1062915" name="Text Box 3"/>
          <p:cNvSpPr txBox="1">
            <a:spLocks noChangeArrowheads="1"/>
          </p:cNvSpPr>
          <p:nvPr/>
        </p:nvSpPr>
        <p:spPr bwMode="auto">
          <a:xfrm>
            <a:off x="1857375" y="1295400"/>
            <a:ext cx="53816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for i=1 to n do</a:t>
            </a:r>
          </a:p>
          <a:p>
            <a:r>
              <a:rPr lang="en-US" altLang="zh-TW"/>
              <a:t>	for j=1 to i do</a:t>
            </a:r>
          </a:p>
          <a:p>
            <a:r>
              <a:rPr lang="en-US" altLang="zh-TW"/>
              <a:t>		for k=1 to j do</a:t>
            </a:r>
          </a:p>
          <a:p>
            <a:r>
              <a:rPr lang="en-US" altLang="zh-TW"/>
              <a:t>			printf(“hello world\n”);</a:t>
            </a:r>
          </a:p>
        </p:txBody>
      </p:sp>
      <p:sp>
        <p:nvSpPr>
          <p:cNvPr id="1062918" name="Text Box 6"/>
          <p:cNvSpPr txBox="1">
            <a:spLocks noChangeArrowheads="1"/>
          </p:cNvSpPr>
          <p:nvPr/>
        </p:nvSpPr>
        <p:spPr bwMode="auto">
          <a:xfrm>
            <a:off x="2362200" y="3505200"/>
            <a:ext cx="4327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1        2        3        4         5       …       n</a:t>
            </a:r>
          </a:p>
        </p:txBody>
      </p:sp>
      <p:sp>
        <p:nvSpPr>
          <p:cNvPr id="1062919" name="Line 7"/>
          <p:cNvSpPr>
            <a:spLocks noChangeShapeType="1"/>
          </p:cNvSpPr>
          <p:nvPr/>
        </p:nvSpPr>
        <p:spPr bwMode="auto">
          <a:xfrm>
            <a:off x="2819400" y="41910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2920" name="Line 8"/>
          <p:cNvSpPr>
            <a:spLocks noChangeShapeType="1"/>
          </p:cNvSpPr>
          <p:nvPr/>
        </p:nvSpPr>
        <p:spPr bwMode="auto">
          <a:xfrm>
            <a:off x="3581400" y="41910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2921" name="Line 9"/>
          <p:cNvSpPr>
            <a:spLocks noChangeShapeType="1"/>
          </p:cNvSpPr>
          <p:nvPr/>
        </p:nvSpPr>
        <p:spPr bwMode="auto">
          <a:xfrm>
            <a:off x="4267200" y="41910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2922" name="Line 10"/>
          <p:cNvSpPr>
            <a:spLocks noChangeShapeType="1"/>
          </p:cNvSpPr>
          <p:nvPr/>
        </p:nvSpPr>
        <p:spPr bwMode="auto">
          <a:xfrm>
            <a:off x="4953000" y="41910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2923" name="Line 11"/>
          <p:cNvSpPr>
            <a:spLocks noChangeShapeType="1"/>
          </p:cNvSpPr>
          <p:nvPr/>
        </p:nvSpPr>
        <p:spPr bwMode="auto">
          <a:xfrm>
            <a:off x="5638800" y="41910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2924" name="Line 12"/>
          <p:cNvSpPr>
            <a:spLocks noChangeShapeType="1"/>
          </p:cNvSpPr>
          <p:nvPr/>
        </p:nvSpPr>
        <p:spPr bwMode="auto">
          <a:xfrm>
            <a:off x="6324600" y="41910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2925" name="Text Box 13"/>
          <p:cNvSpPr txBox="1">
            <a:spLocks noChangeArrowheads="1"/>
          </p:cNvSpPr>
          <p:nvPr/>
        </p:nvSpPr>
        <p:spPr bwMode="auto">
          <a:xfrm>
            <a:off x="5775325" y="4232275"/>
            <a:ext cx="338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…</a:t>
            </a:r>
          </a:p>
        </p:txBody>
      </p:sp>
      <p:sp>
        <p:nvSpPr>
          <p:cNvPr id="1062926" name="Text Box 14"/>
          <p:cNvSpPr txBox="1">
            <a:spLocks noChangeArrowheads="1"/>
          </p:cNvSpPr>
          <p:nvPr/>
        </p:nvSpPr>
        <p:spPr bwMode="auto">
          <a:xfrm>
            <a:off x="2187575" y="2909888"/>
            <a:ext cx="474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 are n possible positions for the i,j,k.</a:t>
            </a:r>
          </a:p>
        </p:txBody>
      </p:sp>
      <p:sp>
        <p:nvSpPr>
          <p:cNvPr id="1062927" name="Line 15"/>
          <p:cNvSpPr>
            <a:spLocks noChangeShapeType="1"/>
          </p:cNvSpPr>
          <p:nvPr/>
        </p:nvSpPr>
        <p:spPr bwMode="auto">
          <a:xfrm>
            <a:off x="0" y="2667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2928" name="Text Box 16"/>
          <p:cNvSpPr txBox="1">
            <a:spLocks noChangeArrowheads="1"/>
          </p:cNvSpPr>
          <p:nvPr/>
        </p:nvSpPr>
        <p:spPr bwMode="auto">
          <a:xfrm>
            <a:off x="1676400" y="5299075"/>
            <a:ext cx="5786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Imagine there are n-1 separators for the n numbers.</a:t>
            </a:r>
          </a:p>
        </p:txBody>
      </p:sp>
      <p:sp>
        <p:nvSpPr>
          <p:cNvPr id="1062929" name="Text Box 17"/>
          <p:cNvSpPr txBox="1">
            <a:spLocks noChangeArrowheads="1"/>
          </p:cNvSpPr>
          <p:nvPr/>
        </p:nvSpPr>
        <p:spPr bwMode="auto">
          <a:xfrm>
            <a:off x="1143000" y="5943600"/>
            <a:ext cx="6810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If i=4, j=2, k=2, then there are two balls in 2 and one ball in 4.</a:t>
            </a:r>
          </a:p>
        </p:txBody>
      </p:sp>
      <p:sp>
        <p:nvSpPr>
          <p:cNvPr id="1062930" name="Oval 18"/>
          <p:cNvSpPr>
            <a:spLocks noChangeArrowheads="1"/>
          </p:cNvSpPr>
          <p:nvPr/>
        </p:nvSpPr>
        <p:spPr bwMode="auto">
          <a:xfrm>
            <a:off x="28956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2931" name="Oval 19"/>
          <p:cNvSpPr>
            <a:spLocks noChangeArrowheads="1"/>
          </p:cNvSpPr>
          <p:nvPr/>
        </p:nvSpPr>
        <p:spPr bwMode="auto">
          <a:xfrm>
            <a:off x="32766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2932" name="Oval 20"/>
          <p:cNvSpPr>
            <a:spLocks noChangeArrowheads="1"/>
          </p:cNvSpPr>
          <p:nvPr/>
        </p:nvSpPr>
        <p:spPr bwMode="auto">
          <a:xfrm>
            <a:off x="44958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2918" grpId="0"/>
      <p:bldP spid="1062919" grpId="0" animBg="1"/>
      <p:bldP spid="1062920" grpId="0" animBg="1"/>
      <p:bldP spid="1062921" grpId="0" animBg="1"/>
      <p:bldP spid="1062922" grpId="0" animBg="1"/>
      <p:bldP spid="1062923" grpId="0" animBg="1"/>
      <p:bldP spid="1062924" grpId="0" animBg="1"/>
      <p:bldP spid="1062925" grpId="0"/>
      <p:bldP spid="1062926" grpId="0"/>
      <p:bldP spid="1062928" grpId="0"/>
      <p:bldP spid="1062929" grpId="0"/>
      <p:bldP spid="1062930" grpId="0" animBg="1"/>
      <p:bldP spid="1062931" grpId="0" animBg="1"/>
      <p:bldP spid="106293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938" name="Text Box 2"/>
          <p:cNvSpPr txBox="1">
            <a:spLocks noChangeArrowheads="1"/>
          </p:cNvSpPr>
          <p:nvPr/>
        </p:nvSpPr>
        <p:spPr bwMode="auto">
          <a:xfrm>
            <a:off x="3124200" y="457200"/>
            <a:ext cx="2813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In-Class Exercise</a:t>
            </a:r>
          </a:p>
        </p:txBody>
      </p:sp>
      <p:sp>
        <p:nvSpPr>
          <p:cNvPr id="1063939" name="Text Box 3"/>
          <p:cNvSpPr txBox="1">
            <a:spLocks noChangeArrowheads="1"/>
          </p:cNvSpPr>
          <p:nvPr/>
        </p:nvSpPr>
        <p:spPr bwMode="auto">
          <a:xfrm>
            <a:off x="1857375" y="1295400"/>
            <a:ext cx="53816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for i=1 to n do</a:t>
            </a:r>
          </a:p>
          <a:p>
            <a:r>
              <a:rPr lang="en-US" altLang="zh-TW"/>
              <a:t>	for j=1 to i do</a:t>
            </a:r>
          </a:p>
          <a:p>
            <a:r>
              <a:rPr lang="en-US" altLang="zh-TW"/>
              <a:t>		for k=1 to j do</a:t>
            </a:r>
          </a:p>
          <a:p>
            <a:r>
              <a:rPr lang="en-US" altLang="zh-TW"/>
              <a:t>			printf(“hello world\n”);</a:t>
            </a:r>
          </a:p>
        </p:txBody>
      </p:sp>
      <p:sp>
        <p:nvSpPr>
          <p:cNvPr id="1063940" name="Text Box 4"/>
          <p:cNvSpPr txBox="1">
            <a:spLocks noChangeArrowheads="1"/>
          </p:cNvSpPr>
          <p:nvPr/>
        </p:nvSpPr>
        <p:spPr bwMode="auto">
          <a:xfrm>
            <a:off x="2362200" y="3505200"/>
            <a:ext cx="4327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1        2        3        4         5       …       n</a:t>
            </a:r>
          </a:p>
        </p:txBody>
      </p:sp>
      <p:sp>
        <p:nvSpPr>
          <p:cNvPr id="1063941" name="Line 5"/>
          <p:cNvSpPr>
            <a:spLocks noChangeShapeType="1"/>
          </p:cNvSpPr>
          <p:nvPr/>
        </p:nvSpPr>
        <p:spPr bwMode="auto">
          <a:xfrm>
            <a:off x="2819400" y="41910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3942" name="Line 6"/>
          <p:cNvSpPr>
            <a:spLocks noChangeShapeType="1"/>
          </p:cNvSpPr>
          <p:nvPr/>
        </p:nvSpPr>
        <p:spPr bwMode="auto">
          <a:xfrm>
            <a:off x="3581400" y="41910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3943" name="Line 7"/>
          <p:cNvSpPr>
            <a:spLocks noChangeShapeType="1"/>
          </p:cNvSpPr>
          <p:nvPr/>
        </p:nvSpPr>
        <p:spPr bwMode="auto">
          <a:xfrm>
            <a:off x="4267200" y="41910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3944" name="Line 8"/>
          <p:cNvSpPr>
            <a:spLocks noChangeShapeType="1"/>
          </p:cNvSpPr>
          <p:nvPr/>
        </p:nvSpPr>
        <p:spPr bwMode="auto">
          <a:xfrm>
            <a:off x="4953000" y="41910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3945" name="Line 9"/>
          <p:cNvSpPr>
            <a:spLocks noChangeShapeType="1"/>
          </p:cNvSpPr>
          <p:nvPr/>
        </p:nvSpPr>
        <p:spPr bwMode="auto">
          <a:xfrm>
            <a:off x="5638800" y="41910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3946" name="Line 10"/>
          <p:cNvSpPr>
            <a:spLocks noChangeShapeType="1"/>
          </p:cNvSpPr>
          <p:nvPr/>
        </p:nvSpPr>
        <p:spPr bwMode="auto">
          <a:xfrm>
            <a:off x="6324600" y="41910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3947" name="Text Box 11"/>
          <p:cNvSpPr txBox="1">
            <a:spLocks noChangeArrowheads="1"/>
          </p:cNvSpPr>
          <p:nvPr/>
        </p:nvSpPr>
        <p:spPr bwMode="auto">
          <a:xfrm>
            <a:off x="5775325" y="4232275"/>
            <a:ext cx="338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…</a:t>
            </a:r>
          </a:p>
        </p:txBody>
      </p:sp>
      <p:sp>
        <p:nvSpPr>
          <p:cNvPr id="1063948" name="Text Box 12"/>
          <p:cNvSpPr txBox="1">
            <a:spLocks noChangeArrowheads="1"/>
          </p:cNvSpPr>
          <p:nvPr/>
        </p:nvSpPr>
        <p:spPr bwMode="auto">
          <a:xfrm>
            <a:off x="2187575" y="2909888"/>
            <a:ext cx="474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 are n possible positions for the i,j,k.</a:t>
            </a:r>
          </a:p>
        </p:txBody>
      </p:sp>
      <p:sp>
        <p:nvSpPr>
          <p:cNvPr id="1063949" name="Line 13"/>
          <p:cNvSpPr>
            <a:spLocks noChangeShapeType="1"/>
          </p:cNvSpPr>
          <p:nvPr/>
        </p:nvSpPr>
        <p:spPr bwMode="auto">
          <a:xfrm>
            <a:off x="0" y="2667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3952" name="Oval 16"/>
          <p:cNvSpPr>
            <a:spLocks noChangeArrowheads="1"/>
          </p:cNvSpPr>
          <p:nvPr/>
        </p:nvSpPr>
        <p:spPr bwMode="auto">
          <a:xfrm>
            <a:off x="28956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3953" name="Oval 17"/>
          <p:cNvSpPr>
            <a:spLocks noChangeArrowheads="1"/>
          </p:cNvSpPr>
          <p:nvPr/>
        </p:nvSpPr>
        <p:spPr bwMode="auto">
          <a:xfrm>
            <a:off x="32766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3954" name="Oval 18"/>
          <p:cNvSpPr>
            <a:spLocks noChangeArrowheads="1"/>
          </p:cNvSpPr>
          <p:nvPr/>
        </p:nvSpPr>
        <p:spPr bwMode="auto">
          <a:xfrm>
            <a:off x="44958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3955" name="Text Box 19"/>
          <p:cNvSpPr txBox="1">
            <a:spLocks noChangeArrowheads="1"/>
          </p:cNvSpPr>
          <p:nvPr/>
        </p:nvSpPr>
        <p:spPr bwMode="auto">
          <a:xfrm>
            <a:off x="1752600" y="5029200"/>
            <a:ext cx="5576888" cy="78898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 is a bijection between the positions for i,j,k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and </a:t>
            </a:r>
            <a:r>
              <a:rPr lang="en-US" altLang="zh-TW" u="sng"/>
              <a:t>the set of strings with n-1 ones and 3 zeros. </a:t>
            </a:r>
          </a:p>
        </p:txBody>
      </p:sp>
      <p:sp>
        <p:nvSpPr>
          <p:cNvPr id="1063956" name="Text Box 20"/>
          <p:cNvSpPr txBox="1">
            <a:spLocks noChangeArrowheads="1"/>
          </p:cNvSpPr>
          <p:nvPr/>
        </p:nvSpPr>
        <p:spPr bwMode="auto">
          <a:xfrm>
            <a:off x="1068388" y="6096000"/>
            <a:ext cx="7008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So, the program prints “hello world” exactly                    times.  </a:t>
            </a:r>
          </a:p>
        </p:txBody>
      </p:sp>
      <p:pic>
        <p:nvPicPr>
          <p:cNvPr id="1063957" name="Picture 21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388" y="6019800"/>
            <a:ext cx="990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3955" grpId="0" animBg="1"/>
      <p:bldP spid="10639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957491" name="Text Box 51"/>
          <p:cNvSpPr txBox="1">
            <a:spLocks noChangeArrowheads="1"/>
          </p:cNvSpPr>
          <p:nvPr/>
        </p:nvSpPr>
        <p:spPr bwMode="auto">
          <a:xfrm>
            <a:off x="1981200" y="1412875"/>
            <a:ext cx="51768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We will study how to define mappings to count.</a:t>
            </a:r>
          </a:p>
          <a:p>
            <a:endParaRPr lang="en-US" altLang="zh-TW"/>
          </a:p>
          <a:p>
            <a:r>
              <a:rPr lang="en-US" altLang="zh-TW"/>
              <a:t>There will be many examples shown.</a:t>
            </a:r>
          </a:p>
        </p:txBody>
      </p:sp>
      <p:sp>
        <p:nvSpPr>
          <p:cNvPr id="957492" name="Text Box 52"/>
          <p:cNvSpPr txBox="1">
            <a:spLocks noChangeArrowheads="1"/>
          </p:cNvSpPr>
          <p:nvPr/>
        </p:nvSpPr>
        <p:spPr bwMode="auto">
          <a:xfrm>
            <a:off x="3678238" y="3048000"/>
            <a:ext cx="18097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Bijection rule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Division rule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More mapping</a:t>
            </a:r>
          </a:p>
        </p:txBody>
      </p:sp>
    </p:spTree>
    <p:extLst>
      <p:ext uri="{BB962C8B-B14F-4D97-AF65-F5344CB8AC3E}">
        <p14:creationId xmlns:p14="http://schemas.microsoft.com/office/powerpoint/2010/main" val="177848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746" name="Text Box 2"/>
          <p:cNvSpPr txBox="1">
            <a:spLocks noChangeArrowheads="1"/>
          </p:cNvSpPr>
          <p:nvPr/>
        </p:nvSpPr>
        <p:spPr bwMode="auto">
          <a:xfrm>
            <a:off x="3059113" y="457200"/>
            <a:ext cx="296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In-Class Exercises</a:t>
            </a:r>
          </a:p>
        </p:txBody>
      </p:sp>
      <p:sp>
        <p:nvSpPr>
          <p:cNvPr id="1055753" name="Text Box 9"/>
          <p:cNvSpPr txBox="1">
            <a:spLocks noChangeArrowheads="1"/>
          </p:cNvSpPr>
          <p:nvPr/>
        </p:nvSpPr>
        <p:spPr bwMode="auto">
          <a:xfrm>
            <a:off x="1066800" y="1385888"/>
            <a:ext cx="6904038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many solutions are there to the equation x1+x2+x3+x4=10,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where x1,x2,x3,x4 are nonnegative integers?</a:t>
            </a:r>
          </a:p>
        </p:txBody>
      </p:sp>
      <p:sp>
        <p:nvSpPr>
          <p:cNvPr id="1055756" name="Text Box 12"/>
          <p:cNvSpPr txBox="1">
            <a:spLocks noChangeArrowheads="1"/>
          </p:cNvSpPr>
          <p:nvPr/>
        </p:nvSpPr>
        <p:spPr bwMode="auto">
          <a:xfrm>
            <a:off x="1371600" y="2895600"/>
            <a:ext cx="65004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Think of </a:t>
            </a:r>
            <a:r>
              <a:rPr lang="en-US" altLang="zh-TW" dirty="0" smtClean="0"/>
              <a:t>this as distributing 10 </a:t>
            </a:r>
            <a:r>
              <a:rPr lang="en-US" altLang="zh-TW" dirty="0"/>
              <a:t>points </a:t>
            </a:r>
            <a:r>
              <a:rPr lang="en-US" altLang="zh-TW" dirty="0" smtClean="0"/>
              <a:t>amongst </a:t>
            </a:r>
            <a:r>
              <a:rPr lang="en-US" altLang="zh-TW" dirty="0"/>
              <a:t>4 variables.</a:t>
            </a:r>
          </a:p>
        </p:txBody>
      </p:sp>
      <p:sp>
        <p:nvSpPr>
          <p:cNvPr id="1055757" name="Text Box 13"/>
          <p:cNvSpPr txBox="1">
            <a:spLocks noChangeArrowheads="1"/>
          </p:cNvSpPr>
          <p:nvPr/>
        </p:nvSpPr>
        <p:spPr bwMode="auto">
          <a:xfrm>
            <a:off x="2514600" y="4433888"/>
            <a:ext cx="4038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0    0    0    0    0    0    0    0    0    0</a:t>
            </a:r>
          </a:p>
        </p:txBody>
      </p:sp>
      <p:sp>
        <p:nvSpPr>
          <p:cNvPr id="1055758" name="Rectangle 14"/>
          <p:cNvSpPr>
            <a:spLocks noChangeArrowheads="1"/>
          </p:cNvSpPr>
          <p:nvPr/>
        </p:nvSpPr>
        <p:spPr bwMode="auto">
          <a:xfrm>
            <a:off x="3565525" y="3748088"/>
            <a:ext cx="1997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x1   x2    x3    x4</a:t>
            </a:r>
          </a:p>
        </p:txBody>
      </p:sp>
      <p:sp>
        <p:nvSpPr>
          <p:cNvPr id="1055759" name="Text Box 15"/>
          <p:cNvSpPr txBox="1">
            <a:spLocks noChangeArrowheads="1"/>
          </p:cNvSpPr>
          <p:nvPr/>
        </p:nvSpPr>
        <p:spPr bwMode="auto">
          <a:xfrm>
            <a:off x="1751013" y="5332413"/>
            <a:ext cx="556418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Suppose x1=3, x2=5, x3=2, x4=0, </a:t>
            </a:r>
          </a:p>
          <a:p>
            <a:endParaRPr lang="en-US" altLang="zh-TW"/>
          </a:p>
          <a:p>
            <a:r>
              <a:rPr lang="en-US" altLang="zh-TW"/>
              <a:t>it corresponds to inserting 3 separations as above.</a:t>
            </a:r>
          </a:p>
        </p:txBody>
      </p:sp>
      <p:sp>
        <p:nvSpPr>
          <p:cNvPr id="1055760" name="Line 16"/>
          <p:cNvSpPr>
            <a:spLocks noChangeShapeType="1"/>
          </p:cNvSpPr>
          <p:nvPr/>
        </p:nvSpPr>
        <p:spPr bwMode="auto">
          <a:xfrm>
            <a:off x="3733800" y="43434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761" name="Line 17"/>
          <p:cNvSpPr>
            <a:spLocks noChangeShapeType="1"/>
          </p:cNvSpPr>
          <p:nvPr/>
        </p:nvSpPr>
        <p:spPr bwMode="auto">
          <a:xfrm>
            <a:off x="5791200" y="43434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762" name="Line 18"/>
          <p:cNvSpPr>
            <a:spLocks noChangeShapeType="1"/>
          </p:cNvSpPr>
          <p:nvPr/>
        </p:nvSpPr>
        <p:spPr bwMode="auto">
          <a:xfrm>
            <a:off x="6629400" y="43434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5756" grpId="0"/>
      <p:bldP spid="1055757" grpId="0"/>
      <p:bldP spid="1055758" grpId="0"/>
      <p:bldP spid="1055759" grpId="0"/>
      <p:bldP spid="1055760" grpId="0" animBg="1"/>
      <p:bldP spid="1055761" grpId="0" animBg="1"/>
      <p:bldP spid="105576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010" name="Text Box 2"/>
          <p:cNvSpPr txBox="1">
            <a:spLocks noChangeArrowheads="1"/>
          </p:cNvSpPr>
          <p:nvPr/>
        </p:nvSpPr>
        <p:spPr bwMode="auto">
          <a:xfrm>
            <a:off x="3059113" y="457200"/>
            <a:ext cx="296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In-Class Exercises</a:t>
            </a:r>
          </a:p>
        </p:txBody>
      </p:sp>
      <p:sp>
        <p:nvSpPr>
          <p:cNvPr id="1067011" name="Text Box 3"/>
          <p:cNvSpPr txBox="1">
            <a:spLocks noChangeArrowheads="1"/>
          </p:cNvSpPr>
          <p:nvPr/>
        </p:nvSpPr>
        <p:spPr bwMode="auto">
          <a:xfrm>
            <a:off x="1066800" y="1385888"/>
            <a:ext cx="6904038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many solutions are there to the equation x1+x2+x3+x4=10,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where x1,x2,x3,x4 are nonnegative integers?</a:t>
            </a:r>
          </a:p>
        </p:txBody>
      </p:sp>
      <p:sp>
        <p:nvSpPr>
          <p:cNvPr id="1067014" name="Text Box 6"/>
          <p:cNvSpPr txBox="1">
            <a:spLocks noChangeArrowheads="1"/>
          </p:cNvSpPr>
          <p:nvPr/>
        </p:nvSpPr>
        <p:spPr bwMode="auto">
          <a:xfrm>
            <a:off x="2514600" y="4433888"/>
            <a:ext cx="4038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0    0    0    0    0    0    0    0    0    0</a:t>
            </a:r>
          </a:p>
        </p:txBody>
      </p:sp>
      <p:sp>
        <p:nvSpPr>
          <p:cNvPr id="1067015" name="Rectangle 7"/>
          <p:cNvSpPr>
            <a:spLocks noChangeArrowheads="1"/>
          </p:cNvSpPr>
          <p:nvPr/>
        </p:nvSpPr>
        <p:spPr bwMode="auto">
          <a:xfrm>
            <a:off x="3565525" y="3748088"/>
            <a:ext cx="1997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x1   x2    x3    x4</a:t>
            </a:r>
          </a:p>
        </p:txBody>
      </p:sp>
      <p:sp>
        <p:nvSpPr>
          <p:cNvPr id="1067016" name="Text Box 8"/>
          <p:cNvSpPr txBox="1">
            <a:spLocks noChangeArrowheads="1"/>
          </p:cNvSpPr>
          <p:nvPr/>
        </p:nvSpPr>
        <p:spPr bwMode="auto">
          <a:xfrm>
            <a:off x="1447800" y="5181600"/>
            <a:ext cx="6262688" cy="78898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 there is a bijection between the integer solutions and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 set of </a:t>
            </a:r>
            <a:r>
              <a:rPr lang="en-US" altLang="zh-TW" u="sng"/>
              <a:t>binary strings with 10 zeros and 3 ones</a:t>
            </a:r>
            <a:r>
              <a:rPr lang="en-US" altLang="zh-TW"/>
              <a:t>.</a:t>
            </a:r>
          </a:p>
        </p:txBody>
      </p:sp>
      <p:sp>
        <p:nvSpPr>
          <p:cNvPr id="1067017" name="Line 9"/>
          <p:cNvSpPr>
            <a:spLocks noChangeShapeType="1"/>
          </p:cNvSpPr>
          <p:nvPr/>
        </p:nvSpPr>
        <p:spPr bwMode="auto">
          <a:xfrm>
            <a:off x="3733800" y="43434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7018" name="Line 10"/>
          <p:cNvSpPr>
            <a:spLocks noChangeShapeType="1"/>
          </p:cNvSpPr>
          <p:nvPr/>
        </p:nvSpPr>
        <p:spPr bwMode="auto">
          <a:xfrm>
            <a:off x="5791200" y="43434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7019" name="Line 11"/>
          <p:cNvSpPr>
            <a:spLocks noChangeShapeType="1"/>
          </p:cNvSpPr>
          <p:nvPr/>
        </p:nvSpPr>
        <p:spPr bwMode="auto">
          <a:xfrm>
            <a:off x="6629400" y="43434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7020" name="Text Box 12"/>
          <p:cNvSpPr txBox="1">
            <a:spLocks noChangeArrowheads="1"/>
          </p:cNvSpPr>
          <p:nvPr/>
        </p:nvSpPr>
        <p:spPr bwMode="auto">
          <a:xfrm>
            <a:off x="1860550" y="6248400"/>
            <a:ext cx="522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So, the are exactly               integer solutions.  </a:t>
            </a:r>
          </a:p>
        </p:txBody>
      </p:sp>
      <p:pic>
        <p:nvPicPr>
          <p:cNvPr id="1067022" name="Picture 1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096000"/>
            <a:ext cx="56673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371600" y="2667000"/>
            <a:ext cx="65004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Think of </a:t>
            </a:r>
            <a:r>
              <a:rPr lang="en-US" altLang="zh-TW" dirty="0" smtClean="0"/>
              <a:t>this as distributing 10 </a:t>
            </a:r>
            <a:r>
              <a:rPr lang="en-US" altLang="zh-TW" dirty="0"/>
              <a:t>points </a:t>
            </a:r>
            <a:r>
              <a:rPr lang="en-US" altLang="zh-TW" dirty="0" smtClean="0"/>
              <a:t>amongst </a:t>
            </a:r>
            <a:r>
              <a:rPr lang="en-US" altLang="zh-TW" dirty="0"/>
              <a:t>4 variables.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7016" grpId="0" animBg="1"/>
      <p:bldP spid="1067020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62" name="Text Box 2"/>
          <p:cNvSpPr txBox="1">
            <a:spLocks noChangeArrowheads="1"/>
          </p:cNvSpPr>
          <p:nvPr/>
        </p:nvSpPr>
        <p:spPr bwMode="auto">
          <a:xfrm>
            <a:off x="3059113" y="457200"/>
            <a:ext cx="296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In-Class Exercises</a:t>
            </a:r>
          </a:p>
        </p:txBody>
      </p:sp>
      <p:sp>
        <p:nvSpPr>
          <p:cNvPr id="1064965" name="Text Box 5"/>
          <p:cNvSpPr txBox="1">
            <a:spLocks noChangeArrowheads="1"/>
          </p:cNvSpPr>
          <p:nvPr/>
        </p:nvSpPr>
        <p:spPr bwMode="auto">
          <a:xfrm>
            <a:off x="1219200" y="1371600"/>
            <a:ext cx="6697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many integer solutions to x1+x2+x3+x4=10 if each xi&gt;=1?</a:t>
            </a:r>
          </a:p>
        </p:txBody>
      </p:sp>
      <p:sp>
        <p:nvSpPr>
          <p:cNvPr id="1064967" name="Text Box 7"/>
          <p:cNvSpPr txBox="1">
            <a:spLocks noChangeArrowheads="1"/>
          </p:cNvSpPr>
          <p:nvPr/>
        </p:nvSpPr>
        <p:spPr bwMode="auto">
          <a:xfrm>
            <a:off x="1584325" y="2860675"/>
            <a:ext cx="6067425" cy="325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Method 1:  Define a mapping directly,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             using the idea of “non-adjacent” books.</a:t>
            </a:r>
          </a:p>
          <a:p>
            <a:pPr>
              <a:lnSpc>
                <a:spcPct val="150000"/>
              </a:lnSpc>
            </a:pPr>
            <a:endParaRPr lang="en-US" altLang="zh-TW"/>
          </a:p>
          <a:p>
            <a:pPr>
              <a:lnSpc>
                <a:spcPct val="150000"/>
              </a:lnSpc>
            </a:pPr>
            <a:r>
              <a:rPr lang="en-US" altLang="zh-TW"/>
              <a:t>Method 2:  Set xi=yi+1.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             So the equation becomes y1+y2+y3+y4=6,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             where each yi is a non-negative integer.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             Therefore we can apply the previous result,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             and conclude that the answer is </a:t>
            </a:r>
          </a:p>
        </p:txBody>
      </p:sp>
      <p:pic>
        <p:nvPicPr>
          <p:cNvPr id="1064969" name="Picture 9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715000"/>
            <a:ext cx="3968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076228" name="Text Box 4"/>
          <p:cNvSpPr txBox="1">
            <a:spLocks noChangeArrowheads="1"/>
          </p:cNvSpPr>
          <p:nvPr/>
        </p:nvSpPr>
        <p:spPr bwMode="auto">
          <a:xfrm>
            <a:off x="3678238" y="3048000"/>
            <a:ext cx="18097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Bijection rule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Division rule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More mapping</a:t>
            </a:r>
          </a:p>
        </p:txBody>
      </p:sp>
    </p:spTree>
    <p:extLst>
      <p:ext uri="{BB962C8B-B14F-4D97-AF65-F5344CB8AC3E}">
        <p14:creationId xmlns:p14="http://schemas.microsoft.com/office/powerpoint/2010/main" val="287708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178" name="Rectangle 2"/>
          <p:cNvSpPr>
            <a:spLocks noChangeArrowheads="1"/>
          </p:cNvSpPr>
          <p:nvPr/>
        </p:nvSpPr>
        <p:spPr bwMode="auto">
          <a:xfrm>
            <a:off x="2590800" y="1371600"/>
            <a:ext cx="3886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>
                <a:latin typeface="Comic Sans MS" pitchFamily="66" charset="0"/>
              </a:rPr>
              <a:t>if function from </a:t>
            </a:r>
            <a:r>
              <a:rPr lang="en-US" altLang="en-US" sz="1800" i="1">
                <a:solidFill>
                  <a:srgbClr val="3333CC"/>
                </a:solidFill>
                <a:latin typeface="Comic Sans MS" pitchFamily="66" charset="0"/>
              </a:rPr>
              <a:t>A</a:t>
            </a:r>
            <a:r>
              <a:rPr lang="en-US" altLang="en-US" sz="1800">
                <a:latin typeface="Comic Sans MS" pitchFamily="66" charset="0"/>
              </a:rPr>
              <a:t> to </a:t>
            </a:r>
            <a:r>
              <a:rPr lang="en-US" altLang="en-US" sz="1800" i="1">
                <a:solidFill>
                  <a:srgbClr val="3333CC"/>
                </a:solidFill>
                <a:latin typeface="Comic Sans MS" pitchFamily="66" charset="0"/>
              </a:rPr>
              <a:t>B</a:t>
            </a:r>
            <a:r>
              <a:rPr lang="en-US" altLang="en-US" sz="1800">
                <a:latin typeface="Comic Sans MS" pitchFamily="66" charset="0"/>
              </a:rPr>
              <a:t> is </a:t>
            </a:r>
            <a:r>
              <a:rPr lang="en-US" altLang="en-US" sz="1800" i="1">
                <a:solidFill>
                  <a:srgbClr val="3333CC"/>
                </a:solidFill>
                <a:latin typeface="Comic Sans MS" pitchFamily="66" charset="0"/>
              </a:rPr>
              <a:t>k</a:t>
            </a: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-to-1</a:t>
            </a:r>
            <a:r>
              <a:rPr lang="en-US" altLang="en-US" sz="1800">
                <a:latin typeface="Comic Sans MS" pitchFamily="66" charset="0"/>
              </a:rPr>
              <a:t>,</a:t>
            </a:r>
          </a:p>
          <a:p>
            <a:pPr>
              <a:buFontTx/>
              <a:buNone/>
            </a:pPr>
            <a:r>
              <a:rPr lang="en-US" altLang="en-US" sz="1800">
                <a:latin typeface="Comic Sans MS" pitchFamily="66" charset="0"/>
              </a:rPr>
              <a:t>then</a:t>
            </a:r>
          </a:p>
          <a:p>
            <a:pPr>
              <a:buFontTx/>
              <a:buNone/>
            </a:pPr>
            <a:endParaRPr lang="en-US" altLang="en-US" sz="180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altLang="en-US" sz="1800">
                <a:latin typeface="Comic Sans MS" pitchFamily="66" charset="0"/>
              </a:rPr>
              <a:t>(generalizes the Bijection Rule)</a:t>
            </a:r>
          </a:p>
        </p:txBody>
      </p:sp>
      <p:graphicFrame>
        <p:nvGraphicFramePr>
          <p:cNvPr id="946179" name="Object 3"/>
          <p:cNvGraphicFramePr>
            <a:graphicFrameLocks noChangeAspect="1"/>
          </p:cNvGraphicFramePr>
          <p:nvPr/>
        </p:nvGraphicFramePr>
        <p:xfrm>
          <a:off x="5232400" y="25146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193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2400" y="25146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6180" name="Object 4"/>
          <p:cNvGraphicFramePr>
            <a:graphicFrameLocks noChangeAspect="1"/>
          </p:cNvGraphicFramePr>
          <p:nvPr/>
        </p:nvGraphicFramePr>
        <p:xfrm>
          <a:off x="3733800" y="1676400"/>
          <a:ext cx="131445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194" name="Equation" r:id="rId5" imgW="596880" imgH="253800" progId="Equation.DSMT4">
                  <p:embed/>
                </p:oleObj>
              </mc:Choice>
              <mc:Fallback>
                <p:oleObj name="Equation" r:id="rId5" imgW="59688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676400"/>
                        <a:ext cx="131445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6181" name="Text Box 5"/>
          <p:cNvSpPr txBox="1">
            <a:spLocks noChangeArrowheads="1"/>
          </p:cNvSpPr>
          <p:nvPr/>
        </p:nvSpPr>
        <p:spPr bwMode="auto">
          <a:xfrm>
            <a:off x="3544888" y="457200"/>
            <a:ext cx="2017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Division Rule</a:t>
            </a:r>
          </a:p>
        </p:txBody>
      </p:sp>
      <p:pic>
        <p:nvPicPr>
          <p:cNvPr id="94618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175" y="3205163"/>
            <a:ext cx="3806825" cy="296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4CD1CCA7-C67B-45FD-A0CA-3CA4DEA6731B}" type="slidenum">
              <a:rPr lang="en-US" altLang="zh-TW">
                <a:latin typeface="Arial" charset="0"/>
              </a:rPr>
              <a:pPr eaLnBrk="1" hangingPunct="1"/>
              <a:t>25</a:t>
            </a:fld>
            <a:endParaRPr lang="en-US" altLang="zh-TW">
              <a:latin typeface="Arial" charset="0"/>
            </a:endParaRPr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2865438" y="457200"/>
            <a:ext cx="3382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 3: Two Pairs</a:t>
            </a:r>
          </a:p>
        </p:txBody>
      </p:sp>
      <p:pic>
        <p:nvPicPr>
          <p:cNvPr id="99123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819400"/>
            <a:ext cx="6629400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1240" name="Text Box 8"/>
          <p:cNvSpPr txBox="1">
            <a:spLocks noChangeArrowheads="1"/>
          </p:cNvSpPr>
          <p:nvPr/>
        </p:nvSpPr>
        <p:spPr bwMode="auto">
          <a:xfrm>
            <a:off x="441325" y="3049588"/>
            <a:ext cx="920750" cy="650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Double</a:t>
            </a:r>
          </a:p>
          <a:p>
            <a:pPr eaLnBrk="1" hangingPunct="1"/>
            <a:r>
              <a:rPr lang="en-US" altLang="zh-TW"/>
              <a:t>Count!</a:t>
            </a:r>
          </a:p>
        </p:txBody>
      </p:sp>
      <p:sp>
        <p:nvSpPr>
          <p:cNvPr id="5126" name="Text Box 10"/>
          <p:cNvSpPr txBox="1">
            <a:spLocks noChangeArrowheads="1"/>
          </p:cNvSpPr>
          <p:nvPr/>
        </p:nvSpPr>
        <p:spPr bwMode="auto">
          <a:xfrm>
            <a:off x="355600" y="1309688"/>
            <a:ext cx="8416925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This is something we have encountered before when we counted poker hands.</a:t>
            </a:r>
          </a:p>
        </p:txBody>
      </p:sp>
      <p:sp>
        <p:nvSpPr>
          <p:cNvPr id="1053731" name="Text Box 35"/>
          <p:cNvSpPr txBox="1">
            <a:spLocks noChangeArrowheads="1"/>
          </p:cNvSpPr>
          <p:nvPr/>
        </p:nvSpPr>
        <p:spPr bwMode="auto">
          <a:xfrm>
            <a:off x="2057400" y="4191000"/>
            <a:ext cx="4983163" cy="925513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A: the set of two pairs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B: the set of sequences which satisfy (1)-(6).</a:t>
            </a:r>
          </a:p>
        </p:txBody>
      </p:sp>
      <p:sp>
        <p:nvSpPr>
          <p:cNvPr id="1082400" name="Text Box 32"/>
          <p:cNvSpPr txBox="1">
            <a:spLocks noChangeArrowheads="1"/>
          </p:cNvSpPr>
          <p:nvPr/>
        </p:nvSpPr>
        <p:spPr bwMode="auto">
          <a:xfrm>
            <a:off x="685800" y="5562600"/>
            <a:ext cx="78263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What we did was to show that the mapping from A to B is 1-to-2,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and thus conclude that 2|A| = |B|.   Then we compute |B| and then |A|. </a:t>
            </a:r>
          </a:p>
        </p:txBody>
      </p:sp>
    </p:spTree>
    <p:extLst>
      <p:ext uri="{BB962C8B-B14F-4D97-AF65-F5344CB8AC3E}">
        <p14:creationId xmlns:p14="http://schemas.microsoft.com/office/powerpoint/2010/main" val="7910926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1240" grpId="0" animBg="1"/>
      <p:bldP spid="105373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Text Box 2"/>
          <p:cNvSpPr txBox="1">
            <a:spLocks noChangeArrowheads="1"/>
          </p:cNvSpPr>
          <p:nvPr/>
        </p:nvSpPr>
        <p:spPr bwMode="auto">
          <a:xfrm>
            <a:off x="2743200" y="457200"/>
            <a:ext cx="3595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Another Chess Problem</a:t>
            </a:r>
          </a:p>
        </p:txBody>
      </p:sp>
      <p:sp>
        <p:nvSpPr>
          <p:cNvPr id="945155" name="Rectangle 3"/>
          <p:cNvSpPr>
            <a:spLocks noChangeArrowheads="1"/>
          </p:cNvSpPr>
          <p:nvPr/>
        </p:nvSpPr>
        <p:spPr bwMode="auto">
          <a:xfrm>
            <a:off x="2133600" y="1371600"/>
            <a:ext cx="4876800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/>
              <a:t>In how many different ways can you place two identical rooks on a chessboard so that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they do not share a row or column?</a:t>
            </a:r>
          </a:p>
        </p:txBody>
      </p:sp>
      <p:pic>
        <p:nvPicPr>
          <p:cNvPr id="9451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151188"/>
            <a:ext cx="7086600" cy="317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Text Box 2"/>
          <p:cNvSpPr txBox="1">
            <a:spLocks noChangeArrowheads="1"/>
          </p:cNvSpPr>
          <p:nvPr/>
        </p:nvSpPr>
        <p:spPr bwMode="auto">
          <a:xfrm>
            <a:off x="2057400" y="1295400"/>
            <a:ext cx="5105400" cy="16144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We define a mapping between configurations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to sequences (r(1), c(1), r(2), c(2)),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where r(1) and r(2) are distinct rows,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and c(1) and c(2) are distinct columns.</a:t>
            </a:r>
          </a:p>
        </p:txBody>
      </p:sp>
      <p:sp>
        <p:nvSpPr>
          <p:cNvPr id="944131" name="Text Box 3"/>
          <p:cNvSpPr txBox="1">
            <a:spLocks noChangeArrowheads="1"/>
          </p:cNvSpPr>
          <p:nvPr/>
        </p:nvSpPr>
        <p:spPr bwMode="auto">
          <a:xfrm>
            <a:off x="2743200" y="457200"/>
            <a:ext cx="3595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Another Chess Problem</a:t>
            </a:r>
          </a:p>
        </p:txBody>
      </p:sp>
      <p:sp>
        <p:nvSpPr>
          <p:cNvPr id="944132" name="Text Box 4"/>
          <p:cNvSpPr txBox="1">
            <a:spLocks noChangeArrowheads="1"/>
          </p:cNvSpPr>
          <p:nvPr/>
        </p:nvSpPr>
        <p:spPr bwMode="auto">
          <a:xfrm>
            <a:off x="762000" y="3124200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 i="1">
                <a:solidFill>
                  <a:srgbClr val="3333CC"/>
                </a:solidFill>
                <a:latin typeface="Comic Sans MS" pitchFamily="66" charset="0"/>
              </a:rPr>
              <a:t>A 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::= all sequences (r(1),c(1),r(2),c(2)) with r(1) ≠ r(2) and c(1) ≠ c(2)</a:t>
            </a:r>
          </a:p>
        </p:txBody>
      </p:sp>
      <p:sp>
        <p:nvSpPr>
          <p:cNvPr id="944133" name="Text Box 5"/>
          <p:cNvSpPr txBox="1">
            <a:spLocks noChangeArrowheads="1"/>
          </p:cNvSpPr>
          <p:nvPr/>
        </p:nvSpPr>
        <p:spPr bwMode="auto">
          <a:xfrm>
            <a:off x="2743200" y="3733800"/>
            <a:ext cx="3652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latin typeface="Comic Sans MS" pitchFamily="66" charset="0"/>
              </a:rPr>
              <a:t> </a:t>
            </a:r>
            <a:r>
              <a:rPr kumimoji="0" lang="en-US" altLang="en-US" i="1">
                <a:solidFill>
                  <a:srgbClr val="008000"/>
                </a:solidFill>
                <a:latin typeface="Comic Sans MS" pitchFamily="66" charset="0"/>
              </a:rPr>
              <a:t>B</a:t>
            </a:r>
            <a:r>
              <a:rPr kumimoji="0" lang="en-US" altLang="en-US">
                <a:latin typeface="Comic Sans MS" pitchFamily="66" charset="0"/>
              </a:rPr>
              <a:t>::= all valid rook configurations</a:t>
            </a:r>
          </a:p>
        </p:txBody>
      </p:sp>
      <p:pic>
        <p:nvPicPr>
          <p:cNvPr id="94413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267200"/>
            <a:ext cx="2401888" cy="240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4137" name="Text Box 9"/>
          <p:cNvSpPr txBox="1">
            <a:spLocks noChangeArrowheads="1"/>
          </p:cNvSpPr>
          <p:nvPr/>
        </p:nvSpPr>
        <p:spPr bwMode="auto">
          <a:xfrm>
            <a:off x="5167313" y="4408488"/>
            <a:ext cx="2986087" cy="69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(1,1,8,8) and (8,8,1,1) maps</a:t>
            </a:r>
          </a:p>
          <a:p>
            <a:pPr>
              <a:lnSpc>
                <a:spcPct val="120000"/>
              </a:lnSpc>
            </a:pPr>
            <a:r>
              <a:rPr lang="en-US" altLang="en-US"/>
              <a:t>to the same configuration.</a:t>
            </a:r>
          </a:p>
        </p:txBody>
      </p:sp>
      <p:sp>
        <p:nvSpPr>
          <p:cNvPr id="944138" name="AutoShape 10"/>
          <p:cNvSpPr>
            <a:spLocks noChangeArrowheads="1"/>
          </p:cNvSpPr>
          <p:nvPr/>
        </p:nvSpPr>
        <p:spPr bwMode="auto">
          <a:xfrm>
            <a:off x="3886200" y="4572000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4139" name="Text Box 11"/>
          <p:cNvSpPr txBox="1">
            <a:spLocks noChangeArrowheads="1"/>
          </p:cNvSpPr>
          <p:nvPr/>
        </p:nvSpPr>
        <p:spPr bwMode="auto">
          <a:xfrm>
            <a:off x="4594225" y="5680075"/>
            <a:ext cx="3644900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mapping is a 2-to-1 mapping.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4132" grpId="0"/>
      <p:bldP spid="944133" grpId="0"/>
      <p:bldP spid="944137" grpId="0"/>
      <p:bldP spid="944138" grpId="0" animBg="1"/>
      <p:bldP spid="94413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03" name="Text Box 3"/>
          <p:cNvSpPr txBox="1">
            <a:spLocks noChangeArrowheads="1"/>
          </p:cNvSpPr>
          <p:nvPr/>
        </p:nvSpPr>
        <p:spPr bwMode="auto">
          <a:xfrm>
            <a:off x="2743200" y="457200"/>
            <a:ext cx="3595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Another Chess Problem</a:t>
            </a:r>
          </a:p>
        </p:txBody>
      </p:sp>
      <p:sp>
        <p:nvSpPr>
          <p:cNvPr id="972804" name="Text Box 4"/>
          <p:cNvSpPr txBox="1">
            <a:spLocks noChangeArrowheads="1"/>
          </p:cNvSpPr>
          <p:nvPr/>
        </p:nvSpPr>
        <p:spPr bwMode="auto">
          <a:xfrm>
            <a:off x="762000" y="1295400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 i="1">
                <a:solidFill>
                  <a:srgbClr val="3333CC"/>
                </a:solidFill>
                <a:latin typeface="Comic Sans MS" pitchFamily="66" charset="0"/>
              </a:rPr>
              <a:t>A 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::= all sequences (r(1),c(1),r(2),c(2)) with r(1) ≠ r(2) and c(1) ≠ c(2)</a:t>
            </a:r>
          </a:p>
        </p:txBody>
      </p:sp>
      <p:sp>
        <p:nvSpPr>
          <p:cNvPr id="972805" name="Text Box 5"/>
          <p:cNvSpPr txBox="1">
            <a:spLocks noChangeArrowheads="1"/>
          </p:cNvSpPr>
          <p:nvPr/>
        </p:nvSpPr>
        <p:spPr bwMode="auto">
          <a:xfrm>
            <a:off x="2743200" y="1905000"/>
            <a:ext cx="3652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latin typeface="Comic Sans MS" pitchFamily="66" charset="0"/>
              </a:rPr>
              <a:t> </a:t>
            </a:r>
            <a:r>
              <a:rPr kumimoji="0" lang="en-US" altLang="en-US" i="1">
                <a:solidFill>
                  <a:srgbClr val="008000"/>
                </a:solidFill>
                <a:latin typeface="Comic Sans MS" pitchFamily="66" charset="0"/>
              </a:rPr>
              <a:t>B</a:t>
            </a:r>
            <a:r>
              <a:rPr kumimoji="0" lang="en-US" altLang="en-US">
                <a:latin typeface="Comic Sans MS" pitchFamily="66" charset="0"/>
              </a:rPr>
              <a:t>::= all valid rook configurations</a:t>
            </a:r>
          </a:p>
        </p:txBody>
      </p:sp>
      <p:sp>
        <p:nvSpPr>
          <p:cNvPr id="972809" name="Text Box 9"/>
          <p:cNvSpPr txBox="1">
            <a:spLocks noChangeArrowheads="1"/>
          </p:cNvSpPr>
          <p:nvPr/>
        </p:nvSpPr>
        <p:spPr bwMode="auto">
          <a:xfrm>
            <a:off x="838200" y="2671763"/>
            <a:ext cx="3644900" cy="376237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mapping is a 2-to-1 mapping.</a:t>
            </a:r>
          </a:p>
        </p:txBody>
      </p:sp>
      <p:pic>
        <p:nvPicPr>
          <p:cNvPr id="972810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90813"/>
            <a:ext cx="19812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72811" name="AutoShape 11"/>
          <p:cNvSpPr>
            <a:spLocks noChangeArrowheads="1"/>
          </p:cNvSpPr>
          <p:nvPr/>
        </p:nvSpPr>
        <p:spPr bwMode="auto">
          <a:xfrm>
            <a:off x="4800600" y="2638425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12" name="Text Box 12"/>
          <p:cNvSpPr txBox="1">
            <a:spLocks noChangeArrowheads="1"/>
          </p:cNvSpPr>
          <p:nvPr/>
        </p:nvSpPr>
        <p:spPr bwMode="auto">
          <a:xfrm>
            <a:off x="1828800" y="3505200"/>
            <a:ext cx="5319713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Using the generalized product rule to count |A|,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there are 8 choices of r(1) and c(1),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there are 7 choices of r(2) and c(2),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and so |A| = 8x8x7x7 = 3136.</a:t>
            </a:r>
          </a:p>
        </p:txBody>
      </p:sp>
      <p:sp>
        <p:nvSpPr>
          <p:cNvPr id="972813" name="Text Box 13"/>
          <p:cNvSpPr txBox="1">
            <a:spLocks noChangeArrowheads="1"/>
          </p:cNvSpPr>
          <p:nvPr/>
        </p:nvSpPr>
        <p:spPr bwMode="auto">
          <a:xfrm>
            <a:off x="2576513" y="5486400"/>
            <a:ext cx="4111625" cy="7889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Thus, total number of configurations</a:t>
            </a:r>
          </a:p>
          <a:p>
            <a:pPr>
              <a:lnSpc>
                <a:spcPct val="150000"/>
              </a:lnSpc>
            </a:pPr>
            <a:r>
              <a:rPr lang="en-US" altLang="en-US"/>
              <a:t>|B| = |A|/2 = 3136/2 = 1568.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09" grpId="0" animBg="1"/>
      <p:bldP spid="972811" grpId="0" animBg="1"/>
      <p:bldP spid="9728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ChangeArrowheads="1"/>
          </p:cNvSpPr>
          <p:nvPr/>
        </p:nvSpPr>
        <p:spPr bwMode="auto">
          <a:xfrm>
            <a:off x="1046163" y="1219200"/>
            <a:ext cx="7031037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How many ways can we seat n different people at a round table?</a:t>
            </a:r>
          </a:p>
        </p:txBody>
      </p:sp>
      <p:sp>
        <p:nvSpPr>
          <p:cNvPr id="943107" name="Text Box 3"/>
          <p:cNvSpPr txBox="1">
            <a:spLocks noChangeArrowheads="1"/>
          </p:cNvSpPr>
          <p:nvPr/>
        </p:nvSpPr>
        <p:spPr bwMode="auto">
          <a:xfrm>
            <a:off x="3575050" y="457200"/>
            <a:ext cx="198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Round Table</a:t>
            </a:r>
          </a:p>
        </p:txBody>
      </p:sp>
      <p:sp>
        <p:nvSpPr>
          <p:cNvPr id="943108" name="Rectangle 4"/>
          <p:cNvSpPr>
            <a:spLocks noChangeArrowheads="1"/>
          </p:cNvSpPr>
          <p:nvPr/>
        </p:nvSpPr>
        <p:spPr bwMode="auto">
          <a:xfrm>
            <a:off x="1981200" y="1978025"/>
            <a:ext cx="5105400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/>
              <a:t>Two seatings are considered equivalent if one can be obtained from the other by rotation.</a:t>
            </a:r>
          </a:p>
        </p:txBody>
      </p:sp>
      <p:pic>
        <p:nvPicPr>
          <p:cNvPr id="94310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675" y="3429000"/>
            <a:ext cx="4911725" cy="165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3110" name="AutoShape 6"/>
          <p:cNvSpPr>
            <a:spLocks noChangeArrowheads="1"/>
          </p:cNvSpPr>
          <p:nvPr/>
        </p:nvSpPr>
        <p:spPr bwMode="auto">
          <a:xfrm>
            <a:off x="3962400" y="4086225"/>
            <a:ext cx="1214438" cy="48577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3111" name="Text Box 7"/>
          <p:cNvSpPr txBox="1">
            <a:spLocks noChangeArrowheads="1"/>
          </p:cNvSpPr>
          <p:nvPr/>
        </p:nvSpPr>
        <p:spPr bwMode="auto">
          <a:xfrm>
            <a:off x="3962400" y="3546475"/>
            <a:ext cx="1254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equivalent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08" grpId="0"/>
      <p:bldP spid="943110" grpId="0" animBg="1"/>
      <p:bldP spid="9431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Text Box 2"/>
          <p:cNvSpPr txBox="1">
            <a:spLocks noChangeArrowheads="1"/>
          </p:cNvSpPr>
          <p:nvPr/>
        </p:nvSpPr>
        <p:spPr bwMode="auto">
          <a:xfrm>
            <a:off x="2762250" y="457200"/>
            <a:ext cx="368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Counting Rule: Bijection</a:t>
            </a:r>
          </a:p>
        </p:txBody>
      </p:sp>
      <p:sp>
        <p:nvSpPr>
          <p:cNvPr id="957467" name="Rectangle 27"/>
          <p:cNvSpPr>
            <a:spLocks noChangeArrowheads="1"/>
          </p:cNvSpPr>
          <p:nvPr/>
        </p:nvSpPr>
        <p:spPr bwMode="auto">
          <a:xfrm>
            <a:off x="457200" y="1752600"/>
            <a:ext cx="8305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 algn="ctr"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If </a:t>
            </a:r>
            <a:r>
              <a:rPr lang="en-US" altLang="en-US" sz="2000" i="1">
                <a:solidFill>
                  <a:srgbClr val="000000"/>
                </a:solidFill>
                <a:latin typeface="Comic Sans MS" pitchFamily="66" charset="0"/>
              </a:rPr>
              <a:t>f</a:t>
            </a:r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 is a </a:t>
            </a:r>
            <a:r>
              <a:rPr lang="en-US" altLang="en-US" sz="2000">
                <a:solidFill>
                  <a:srgbClr val="0033CC"/>
                </a:solidFill>
                <a:latin typeface="Comic Sans MS" pitchFamily="66" charset="0"/>
              </a:rPr>
              <a:t>bijection</a:t>
            </a:r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 from </a:t>
            </a:r>
            <a:r>
              <a:rPr lang="en-US" altLang="en-US" sz="2000" i="1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 to </a:t>
            </a:r>
            <a:r>
              <a:rPr lang="en-US" altLang="en-US" sz="2000" i="1">
                <a:solidFill>
                  <a:srgbClr val="000000"/>
                </a:solidFill>
                <a:latin typeface="Comic Sans MS" pitchFamily="66" charset="0"/>
              </a:rPr>
              <a:t>B</a:t>
            </a:r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,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then |</a:t>
            </a:r>
            <a:r>
              <a:rPr lang="en-US" altLang="en-US" sz="2000" i="1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| = |</a:t>
            </a:r>
            <a:r>
              <a:rPr lang="en-US" altLang="en-US" sz="2000" i="1">
                <a:solidFill>
                  <a:srgbClr val="000000"/>
                </a:solidFill>
                <a:latin typeface="Comic Sans MS" pitchFamily="66" charset="0"/>
              </a:rPr>
              <a:t>B</a:t>
            </a:r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|</a:t>
            </a:r>
          </a:p>
        </p:txBody>
      </p:sp>
      <p:grpSp>
        <p:nvGrpSpPr>
          <p:cNvPr id="957468" name="Group 28"/>
          <p:cNvGrpSpPr>
            <a:grpSpLocks/>
          </p:cNvGrpSpPr>
          <p:nvPr/>
        </p:nvGrpSpPr>
        <p:grpSpPr bwMode="auto">
          <a:xfrm>
            <a:off x="1644650" y="3352800"/>
            <a:ext cx="5780088" cy="2743200"/>
            <a:chOff x="1036" y="2064"/>
            <a:chExt cx="3641" cy="1728"/>
          </a:xfrm>
        </p:grpSpPr>
        <p:grpSp>
          <p:nvGrpSpPr>
            <p:cNvPr id="957469" name="Group 29"/>
            <p:cNvGrpSpPr>
              <a:grpSpLocks/>
            </p:cNvGrpSpPr>
            <p:nvPr/>
          </p:nvGrpSpPr>
          <p:grpSpPr bwMode="auto">
            <a:xfrm>
              <a:off x="1036" y="2064"/>
              <a:ext cx="3641" cy="1728"/>
              <a:chOff x="1036" y="2064"/>
              <a:chExt cx="3641" cy="1728"/>
            </a:xfrm>
          </p:grpSpPr>
          <p:sp>
            <p:nvSpPr>
              <p:cNvPr id="957470" name="Oval 30"/>
              <p:cNvSpPr>
                <a:spLocks noChangeArrowheads="1"/>
              </p:cNvSpPr>
              <p:nvPr/>
            </p:nvSpPr>
            <p:spPr bwMode="auto">
              <a:xfrm>
                <a:off x="1424" y="2096"/>
                <a:ext cx="1016" cy="1696"/>
              </a:xfrm>
              <a:prstGeom prst="ellipse">
                <a:avLst/>
              </a:prstGeom>
              <a:solidFill>
                <a:srgbClr val="CCCCFF"/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7471" name="Oval 31"/>
              <p:cNvSpPr>
                <a:spLocks noChangeArrowheads="1"/>
              </p:cNvSpPr>
              <p:nvPr/>
            </p:nvSpPr>
            <p:spPr bwMode="auto">
              <a:xfrm>
                <a:off x="3320" y="2064"/>
                <a:ext cx="1016" cy="1696"/>
              </a:xfrm>
              <a:prstGeom prst="ellipse">
                <a:avLst/>
              </a:prstGeom>
              <a:solidFill>
                <a:srgbClr val="CCCCFF"/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7472" name="Text Box 32"/>
              <p:cNvSpPr txBox="1">
                <a:spLocks noChangeArrowheads="1"/>
              </p:cNvSpPr>
              <p:nvPr/>
            </p:nvSpPr>
            <p:spPr bwMode="auto">
              <a:xfrm>
                <a:off x="1036" y="2691"/>
                <a:ext cx="23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0" lang="en-US" altLang="en-US" sz="2000" i="1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957473" name="Text Box 33"/>
              <p:cNvSpPr txBox="1">
                <a:spLocks noChangeArrowheads="1"/>
              </p:cNvSpPr>
              <p:nvPr/>
            </p:nvSpPr>
            <p:spPr bwMode="auto">
              <a:xfrm>
                <a:off x="4460" y="2651"/>
                <a:ext cx="21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0" lang="en-US" altLang="en-US" sz="2000" i="1">
                    <a:solidFill>
                      <a:srgbClr val="000000"/>
                    </a:solidFill>
                  </a:rPr>
                  <a:t>B</a:t>
                </a:r>
              </a:p>
            </p:txBody>
          </p:sp>
        </p:grpSp>
        <p:sp>
          <p:nvSpPr>
            <p:cNvPr id="957474" name="Oval 34"/>
            <p:cNvSpPr>
              <a:spLocks noChangeArrowheads="1"/>
            </p:cNvSpPr>
            <p:nvPr/>
          </p:nvSpPr>
          <p:spPr bwMode="auto">
            <a:xfrm>
              <a:off x="1876" y="2272"/>
              <a:ext cx="112" cy="12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7475" name="Oval 35"/>
            <p:cNvSpPr>
              <a:spLocks noChangeArrowheads="1"/>
            </p:cNvSpPr>
            <p:nvPr/>
          </p:nvSpPr>
          <p:spPr bwMode="auto">
            <a:xfrm>
              <a:off x="1876" y="2528"/>
              <a:ext cx="112" cy="12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7476" name="Oval 36"/>
            <p:cNvSpPr>
              <a:spLocks noChangeArrowheads="1"/>
            </p:cNvSpPr>
            <p:nvPr/>
          </p:nvSpPr>
          <p:spPr bwMode="auto">
            <a:xfrm>
              <a:off x="1876" y="2792"/>
              <a:ext cx="112" cy="12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7477" name="Oval 37"/>
            <p:cNvSpPr>
              <a:spLocks noChangeArrowheads="1"/>
            </p:cNvSpPr>
            <p:nvPr/>
          </p:nvSpPr>
          <p:spPr bwMode="auto">
            <a:xfrm>
              <a:off x="1876" y="3408"/>
              <a:ext cx="112" cy="12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7478" name="Text Box 38"/>
            <p:cNvSpPr txBox="1">
              <a:spLocks noChangeArrowheads="1"/>
            </p:cNvSpPr>
            <p:nvPr/>
          </p:nvSpPr>
          <p:spPr bwMode="auto">
            <a:xfrm>
              <a:off x="1819" y="3036"/>
              <a:ext cx="2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0" lang="en-US" altLang="en-US" sz="200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957479" name="Oval 39"/>
            <p:cNvSpPr>
              <a:spLocks noChangeArrowheads="1"/>
            </p:cNvSpPr>
            <p:nvPr/>
          </p:nvSpPr>
          <p:spPr bwMode="auto">
            <a:xfrm>
              <a:off x="3772" y="2264"/>
              <a:ext cx="112" cy="12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7480" name="Oval 40"/>
            <p:cNvSpPr>
              <a:spLocks noChangeArrowheads="1"/>
            </p:cNvSpPr>
            <p:nvPr/>
          </p:nvSpPr>
          <p:spPr bwMode="auto">
            <a:xfrm>
              <a:off x="3772" y="2520"/>
              <a:ext cx="112" cy="12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7481" name="Oval 41"/>
            <p:cNvSpPr>
              <a:spLocks noChangeArrowheads="1"/>
            </p:cNvSpPr>
            <p:nvPr/>
          </p:nvSpPr>
          <p:spPr bwMode="auto">
            <a:xfrm>
              <a:off x="3772" y="2784"/>
              <a:ext cx="112" cy="12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7482" name="Oval 42"/>
            <p:cNvSpPr>
              <a:spLocks noChangeArrowheads="1"/>
            </p:cNvSpPr>
            <p:nvPr/>
          </p:nvSpPr>
          <p:spPr bwMode="auto">
            <a:xfrm>
              <a:off x="3772" y="3400"/>
              <a:ext cx="112" cy="12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7483" name="Text Box 43"/>
            <p:cNvSpPr txBox="1">
              <a:spLocks noChangeArrowheads="1"/>
            </p:cNvSpPr>
            <p:nvPr/>
          </p:nvSpPr>
          <p:spPr bwMode="auto">
            <a:xfrm>
              <a:off x="3715" y="3036"/>
              <a:ext cx="2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0" lang="en-US" altLang="en-US" sz="2000">
                  <a:solidFill>
                    <a:srgbClr val="000000"/>
                  </a:solidFill>
                </a:rPr>
                <a:t>…</a:t>
              </a:r>
            </a:p>
          </p:txBody>
        </p:sp>
      </p:grpSp>
      <p:grpSp>
        <p:nvGrpSpPr>
          <p:cNvPr id="957484" name="Group 44"/>
          <p:cNvGrpSpPr>
            <a:grpSpLocks/>
          </p:cNvGrpSpPr>
          <p:nvPr/>
        </p:nvGrpSpPr>
        <p:grpSpPr bwMode="auto">
          <a:xfrm>
            <a:off x="3251200" y="3759200"/>
            <a:ext cx="2667000" cy="1816100"/>
            <a:chOff x="2048" y="2320"/>
            <a:chExt cx="1680" cy="1144"/>
          </a:xfrm>
        </p:grpSpPr>
        <p:sp>
          <p:nvSpPr>
            <p:cNvPr id="957485" name="Line 45"/>
            <p:cNvSpPr>
              <a:spLocks noChangeShapeType="1"/>
            </p:cNvSpPr>
            <p:nvPr/>
          </p:nvSpPr>
          <p:spPr bwMode="auto">
            <a:xfrm>
              <a:off x="2056" y="2320"/>
              <a:ext cx="1672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7486" name="Line 46"/>
            <p:cNvSpPr>
              <a:spLocks noChangeShapeType="1"/>
            </p:cNvSpPr>
            <p:nvPr/>
          </p:nvSpPr>
          <p:spPr bwMode="auto">
            <a:xfrm>
              <a:off x="2048" y="2584"/>
              <a:ext cx="1672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7487" name="Line 47"/>
            <p:cNvSpPr>
              <a:spLocks noChangeShapeType="1"/>
            </p:cNvSpPr>
            <p:nvPr/>
          </p:nvSpPr>
          <p:spPr bwMode="auto">
            <a:xfrm>
              <a:off x="2056" y="2864"/>
              <a:ext cx="1672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7488" name="Line 48"/>
            <p:cNvSpPr>
              <a:spLocks noChangeShapeType="1"/>
            </p:cNvSpPr>
            <p:nvPr/>
          </p:nvSpPr>
          <p:spPr bwMode="auto">
            <a:xfrm>
              <a:off x="2048" y="3464"/>
              <a:ext cx="1672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7489" name="Text Box 49"/>
          <p:cNvSpPr txBox="1">
            <a:spLocks noChangeArrowheads="1"/>
          </p:cNvSpPr>
          <p:nvPr/>
        </p:nvSpPr>
        <p:spPr bwMode="auto">
          <a:xfrm>
            <a:off x="4416425" y="4919663"/>
            <a:ext cx="312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000" i="1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957490" name="Rectangle 50"/>
          <p:cNvSpPr>
            <a:spLocks noChangeArrowheads="1"/>
          </p:cNvSpPr>
          <p:nvPr/>
        </p:nvSpPr>
        <p:spPr bwMode="auto">
          <a:xfrm>
            <a:off x="2362200" y="1600200"/>
            <a:ext cx="4267200" cy="11430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Text Box 2"/>
          <p:cNvSpPr txBox="1">
            <a:spLocks noChangeArrowheads="1"/>
          </p:cNvSpPr>
          <p:nvPr/>
        </p:nvSpPr>
        <p:spPr bwMode="auto">
          <a:xfrm>
            <a:off x="2209800" y="1371600"/>
            <a:ext cx="464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 i="1">
                <a:solidFill>
                  <a:srgbClr val="3333CC"/>
                </a:solidFill>
                <a:latin typeface="Comic Sans MS" pitchFamily="66" charset="0"/>
              </a:rPr>
              <a:t>A 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::= </a:t>
            </a:r>
            <a:r>
              <a:rPr kumimoji="0" lang="en-US" altLang="en-US">
                <a:latin typeface="Comic Sans MS" pitchFamily="66" charset="0"/>
              </a:rPr>
              <a:t>all the permutations of the people</a:t>
            </a:r>
          </a:p>
        </p:txBody>
      </p:sp>
      <p:sp>
        <p:nvSpPr>
          <p:cNvPr id="942083" name="Text Box 3"/>
          <p:cNvSpPr txBox="1">
            <a:spLocks noChangeArrowheads="1"/>
          </p:cNvSpPr>
          <p:nvPr/>
        </p:nvSpPr>
        <p:spPr bwMode="auto">
          <a:xfrm>
            <a:off x="1447800" y="2043113"/>
            <a:ext cx="625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r>
              <a:rPr kumimoji="0" lang="en-US" altLang="en-US">
                <a:latin typeface="Comic Sans MS" pitchFamily="66" charset="0"/>
              </a:rPr>
              <a:t> </a:t>
            </a:r>
            <a:r>
              <a:rPr kumimoji="0" lang="en-US" altLang="en-US" i="1">
                <a:solidFill>
                  <a:srgbClr val="008000"/>
                </a:solidFill>
                <a:latin typeface="Comic Sans MS" pitchFamily="66" charset="0"/>
              </a:rPr>
              <a:t>B</a:t>
            </a:r>
            <a:r>
              <a:rPr kumimoji="0" lang="en-US" altLang="en-US">
                <a:latin typeface="Comic Sans MS" pitchFamily="66" charset="0"/>
              </a:rPr>
              <a:t>::= all possible seating arrangements at the round table</a:t>
            </a:r>
          </a:p>
        </p:txBody>
      </p:sp>
      <p:sp>
        <p:nvSpPr>
          <p:cNvPr id="942084" name="Text Box 4"/>
          <p:cNvSpPr txBox="1">
            <a:spLocks noChangeArrowheads="1"/>
          </p:cNvSpPr>
          <p:nvPr/>
        </p:nvSpPr>
        <p:spPr bwMode="auto">
          <a:xfrm>
            <a:off x="3575050" y="457200"/>
            <a:ext cx="198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Round Table</a:t>
            </a:r>
          </a:p>
        </p:txBody>
      </p:sp>
      <p:sp>
        <p:nvSpPr>
          <p:cNvPr id="942085" name="Rectangle 5"/>
          <p:cNvSpPr>
            <a:spLocks noChangeArrowheads="1"/>
          </p:cNvSpPr>
          <p:nvPr/>
        </p:nvSpPr>
        <p:spPr bwMode="auto">
          <a:xfrm>
            <a:off x="990600" y="4941888"/>
            <a:ext cx="7162800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/>
              <a:t>Map each permutation in set A to a circular seating arrangement in set B by following the natural order in the permutation.</a:t>
            </a:r>
          </a:p>
        </p:txBody>
      </p:sp>
      <p:pic>
        <p:nvPicPr>
          <p:cNvPr id="94208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819400"/>
            <a:ext cx="4470400" cy="172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082" grpId="0"/>
      <p:bldP spid="94208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Text Box 2"/>
          <p:cNvSpPr txBox="1">
            <a:spLocks noChangeArrowheads="1"/>
          </p:cNvSpPr>
          <p:nvPr/>
        </p:nvSpPr>
        <p:spPr bwMode="auto">
          <a:xfrm>
            <a:off x="3575050" y="457200"/>
            <a:ext cx="198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Round Table</a:t>
            </a:r>
          </a:p>
        </p:txBody>
      </p:sp>
      <p:pic>
        <p:nvPicPr>
          <p:cNvPr id="9410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667000"/>
            <a:ext cx="4613275" cy="172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1060" name="Text Box 4"/>
          <p:cNvSpPr txBox="1">
            <a:spLocks noChangeArrowheads="1"/>
          </p:cNvSpPr>
          <p:nvPr/>
        </p:nvSpPr>
        <p:spPr bwMode="auto">
          <a:xfrm>
            <a:off x="2209800" y="1371600"/>
            <a:ext cx="464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 i="1">
                <a:solidFill>
                  <a:srgbClr val="3333CC"/>
                </a:solidFill>
                <a:latin typeface="Comic Sans MS" pitchFamily="66" charset="0"/>
              </a:rPr>
              <a:t>A 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::= </a:t>
            </a:r>
            <a:r>
              <a:rPr kumimoji="0" lang="en-US" altLang="en-US">
                <a:latin typeface="Comic Sans MS" pitchFamily="66" charset="0"/>
              </a:rPr>
              <a:t>all the permutations of the people</a:t>
            </a:r>
          </a:p>
        </p:txBody>
      </p:sp>
      <p:sp>
        <p:nvSpPr>
          <p:cNvPr id="941061" name="Text Box 5"/>
          <p:cNvSpPr txBox="1">
            <a:spLocks noChangeArrowheads="1"/>
          </p:cNvSpPr>
          <p:nvPr/>
        </p:nvSpPr>
        <p:spPr bwMode="auto">
          <a:xfrm>
            <a:off x="1447800" y="2043113"/>
            <a:ext cx="625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r>
              <a:rPr kumimoji="0" lang="en-US" altLang="en-US">
                <a:latin typeface="Comic Sans MS" pitchFamily="66" charset="0"/>
              </a:rPr>
              <a:t> </a:t>
            </a:r>
            <a:r>
              <a:rPr kumimoji="0" lang="en-US" altLang="en-US" i="1">
                <a:solidFill>
                  <a:srgbClr val="008000"/>
                </a:solidFill>
                <a:latin typeface="Comic Sans MS" pitchFamily="66" charset="0"/>
              </a:rPr>
              <a:t>B</a:t>
            </a:r>
            <a:r>
              <a:rPr kumimoji="0" lang="en-US" altLang="en-US">
                <a:latin typeface="Comic Sans MS" pitchFamily="66" charset="0"/>
              </a:rPr>
              <a:t>::= all possible seating arrangements at the round table</a:t>
            </a:r>
          </a:p>
        </p:txBody>
      </p:sp>
      <p:sp>
        <p:nvSpPr>
          <p:cNvPr id="941062" name="Text Box 6"/>
          <p:cNvSpPr txBox="1">
            <a:spLocks noChangeArrowheads="1"/>
          </p:cNvSpPr>
          <p:nvPr/>
        </p:nvSpPr>
        <p:spPr bwMode="auto">
          <a:xfrm>
            <a:off x="685800" y="4689475"/>
            <a:ext cx="3792538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This mapping is an n-to-1 mapping.</a:t>
            </a:r>
          </a:p>
        </p:txBody>
      </p:sp>
      <p:sp>
        <p:nvSpPr>
          <p:cNvPr id="941064" name="AutoShape 8"/>
          <p:cNvSpPr>
            <a:spLocks noChangeArrowheads="1"/>
          </p:cNvSpPr>
          <p:nvPr/>
        </p:nvSpPr>
        <p:spPr bwMode="auto">
          <a:xfrm>
            <a:off x="4800600" y="4619625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41065" name="Picture 9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672013"/>
            <a:ext cx="19812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1066" name="Text Box 10"/>
          <p:cNvSpPr txBox="1">
            <a:spLocks noChangeArrowheads="1"/>
          </p:cNvSpPr>
          <p:nvPr/>
        </p:nvSpPr>
        <p:spPr bwMode="auto">
          <a:xfrm>
            <a:off x="2119313" y="5688013"/>
            <a:ext cx="4891087" cy="78898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Thus, total number of seating arrangements</a:t>
            </a:r>
          </a:p>
          <a:p>
            <a:pPr>
              <a:lnSpc>
                <a:spcPct val="150000"/>
              </a:lnSpc>
            </a:pPr>
            <a:r>
              <a:rPr lang="en-US" altLang="en-US"/>
              <a:t>|B| = |A|/n = n!/n = (n-1)!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1062" grpId="0" animBg="1"/>
      <p:bldP spid="941064" grpId="0" animBg="1"/>
      <p:bldP spid="94106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B1F40777-C4BE-4D08-92EB-456F9C69F218}" type="slidenum">
              <a:rPr lang="en-US" altLang="zh-TW">
                <a:latin typeface="Arial" charset="0"/>
              </a:rPr>
              <a:pPr eaLnBrk="1" hangingPunct="1"/>
              <a:t>32</a:t>
            </a:fld>
            <a:endParaRPr lang="en-US" altLang="zh-TW">
              <a:latin typeface="Arial" charset="0"/>
            </a:endParaRP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93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Counting Subsets</a:t>
            </a:r>
          </a:p>
        </p:txBody>
      </p:sp>
      <p:sp>
        <p:nvSpPr>
          <p:cNvPr id="940035" name="Text Box 3"/>
          <p:cNvSpPr txBox="1">
            <a:spLocks noChangeArrowheads="1"/>
          </p:cNvSpPr>
          <p:nvPr/>
        </p:nvSpPr>
        <p:spPr bwMode="auto">
          <a:xfrm>
            <a:off x="1420813" y="2209800"/>
            <a:ext cx="6275387" cy="317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en-US" altLang="en-US"/>
              <a:t>How many size 4 subsets of {1,2,…,13}?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endParaRPr kumimoji="0" lang="en-US" altLang="en-US"/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kumimoji="0" lang="en-US" altLang="en-US"/>
              <a:t>Let </a:t>
            </a:r>
            <a:r>
              <a:rPr kumimoji="0" lang="en-US" altLang="en-US" i="1">
                <a:solidFill>
                  <a:schemeClr val="accent2"/>
                </a:solidFill>
              </a:rPr>
              <a:t>A</a:t>
            </a:r>
            <a:r>
              <a:rPr kumimoji="0" lang="en-US" altLang="en-US"/>
              <a:t>::= permutations of {1,2,…,13}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kumimoji="0" lang="en-US" altLang="en-US" i="1"/>
              <a:t>      </a:t>
            </a:r>
            <a:r>
              <a:rPr kumimoji="0" lang="en-US" altLang="en-US" i="1">
                <a:solidFill>
                  <a:srgbClr val="008000"/>
                </a:solidFill>
              </a:rPr>
              <a:t>B</a:t>
            </a:r>
            <a:r>
              <a:rPr kumimoji="0" lang="en-US" altLang="en-US"/>
              <a:t>::= size 4 subsets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endParaRPr kumimoji="0" lang="en-US" altLang="en-US"/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kumimoji="0" lang="en-US" altLang="en-US"/>
              <a:t>map    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1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2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3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4</a:t>
            </a:r>
            <a:r>
              <a:rPr kumimoji="0" lang="en-US" altLang="en-US" baseline="-25000">
                <a:solidFill>
                  <a:srgbClr val="3333CC"/>
                </a:solidFill>
              </a:rPr>
              <a:t> </a:t>
            </a:r>
            <a:r>
              <a:rPr kumimoji="0" lang="en-US" altLang="en-US">
                <a:solidFill>
                  <a:srgbClr val="3333CC"/>
                </a:solidFill>
              </a:rPr>
              <a:t>a</a:t>
            </a:r>
            <a:r>
              <a:rPr kumimoji="0" lang="en-US" altLang="en-US" baseline="-25000">
                <a:solidFill>
                  <a:srgbClr val="3333CC"/>
                </a:solidFill>
              </a:rPr>
              <a:t>5</a:t>
            </a:r>
            <a:r>
              <a:rPr kumimoji="0" lang="en-US" altLang="en-US">
                <a:solidFill>
                  <a:srgbClr val="3333CC"/>
                </a:solidFill>
                <a:sym typeface="Euclid Extra" pitchFamily="18" charset="2"/>
              </a:rPr>
              <a:t>… </a:t>
            </a:r>
            <a:r>
              <a:rPr kumimoji="0" lang="en-US" altLang="en-US">
                <a:solidFill>
                  <a:srgbClr val="3333CC"/>
                </a:solidFill>
              </a:rPr>
              <a:t>a</a:t>
            </a:r>
            <a:r>
              <a:rPr kumimoji="0" lang="en-US" altLang="en-US" baseline="-25000">
                <a:solidFill>
                  <a:srgbClr val="3333CC"/>
                </a:solidFill>
              </a:rPr>
              <a:t>12 </a:t>
            </a:r>
            <a:r>
              <a:rPr kumimoji="0" lang="en-US" altLang="en-US">
                <a:solidFill>
                  <a:srgbClr val="3333CC"/>
                </a:solidFill>
              </a:rPr>
              <a:t>a</a:t>
            </a:r>
            <a:r>
              <a:rPr kumimoji="0" lang="en-US" altLang="en-US" baseline="-25000">
                <a:solidFill>
                  <a:srgbClr val="3333CC"/>
                </a:solidFill>
              </a:rPr>
              <a:t>13</a:t>
            </a:r>
            <a:r>
              <a:rPr kumimoji="0" lang="en-US" altLang="en-US" baseline="-25000"/>
              <a:t>    </a:t>
            </a:r>
            <a:r>
              <a:rPr kumimoji="0" lang="en-US" altLang="en-US"/>
              <a:t>to </a:t>
            </a:r>
            <a:r>
              <a:rPr kumimoji="0" lang="en-US" altLang="en-US">
                <a:solidFill>
                  <a:srgbClr val="3333CC"/>
                </a:solidFill>
              </a:rPr>
              <a:t> {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1</a:t>
            </a:r>
            <a:r>
              <a:rPr kumimoji="0" lang="en-US" altLang="en-US">
                <a:solidFill>
                  <a:srgbClr val="008000"/>
                </a:solidFill>
              </a:rPr>
              <a:t>,a</a:t>
            </a:r>
            <a:r>
              <a:rPr kumimoji="0" lang="en-US" altLang="en-US" baseline="-25000">
                <a:solidFill>
                  <a:srgbClr val="008000"/>
                </a:solidFill>
              </a:rPr>
              <a:t>2 </a:t>
            </a:r>
            <a:r>
              <a:rPr kumimoji="0" lang="en-US" altLang="en-US">
                <a:solidFill>
                  <a:srgbClr val="008000"/>
                </a:solidFill>
              </a:rPr>
              <a:t>,a</a:t>
            </a:r>
            <a:r>
              <a:rPr kumimoji="0" lang="en-US" altLang="en-US" baseline="-25000">
                <a:solidFill>
                  <a:srgbClr val="008000"/>
                </a:solidFill>
              </a:rPr>
              <a:t>3</a:t>
            </a:r>
            <a:r>
              <a:rPr kumimoji="0" lang="en-US" altLang="en-US">
                <a:solidFill>
                  <a:srgbClr val="008000"/>
                </a:solidFill>
              </a:rPr>
              <a:t>,</a:t>
            </a:r>
            <a:r>
              <a:rPr kumimoji="0" lang="en-US" altLang="en-US" baseline="-25000">
                <a:solidFill>
                  <a:srgbClr val="008000"/>
                </a:solidFill>
              </a:rPr>
              <a:t>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4</a:t>
            </a:r>
            <a:r>
              <a:rPr kumimoji="0" lang="en-US" altLang="en-US">
                <a:solidFill>
                  <a:srgbClr val="3333CC"/>
                </a:solidFill>
              </a:rPr>
              <a:t>}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kumimoji="0" lang="en-US" altLang="en-US"/>
              <a:t>(that is, take the first k elements from the permutation)</a:t>
            </a:r>
          </a:p>
        </p:txBody>
      </p:sp>
      <p:sp>
        <p:nvSpPr>
          <p:cNvPr id="940036" name="Text Box 4"/>
          <p:cNvSpPr txBox="1">
            <a:spLocks noChangeArrowheads="1"/>
          </p:cNvSpPr>
          <p:nvPr/>
        </p:nvSpPr>
        <p:spPr bwMode="auto">
          <a:xfrm>
            <a:off x="1371600" y="6019800"/>
            <a:ext cx="6354763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How many permutations are mapped to the same subset??</a:t>
            </a: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981075" y="1119188"/>
            <a:ext cx="7105650" cy="65087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TW"/>
              <a:t>Now we can use the division rule to compute          more formally.</a:t>
            </a:r>
          </a:p>
        </p:txBody>
      </p:sp>
      <p:pic>
        <p:nvPicPr>
          <p:cNvPr id="12295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295400"/>
            <a:ext cx="300038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33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003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0A7EE534-BC6C-4052-B7F0-FCEBFBEB0BDB}" type="slidenum">
              <a:rPr lang="en-US" altLang="zh-TW">
                <a:latin typeface="Arial" charset="0"/>
              </a:rPr>
              <a:pPr eaLnBrk="1" hangingPunct="1"/>
              <a:t>33</a:t>
            </a:fld>
            <a:endParaRPr lang="en-US" altLang="zh-TW">
              <a:latin typeface="Arial" charset="0"/>
            </a:endParaRP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2057400" y="1295400"/>
            <a:ext cx="5029200" cy="5143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kumimoji="0" lang="en-US" altLang="en-US"/>
              <a:t>map    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1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2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3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4</a:t>
            </a:r>
            <a:r>
              <a:rPr kumimoji="0" lang="en-US" altLang="en-US" baseline="-25000">
                <a:solidFill>
                  <a:srgbClr val="3333CC"/>
                </a:solidFill>
              </a:rPr>
              <a:t> </a:t>
            </a:r>
            <a:r>
              <a:rPr kumimoji="0" lang="en-US" altLang="en-US">
                <a:solidFill>
                  <a:srgbClr val="3333CC"/>
                </a:solidFill>
              </a:rPr>
              <a:t>a</a:t>
            </a:r>
            <a:r>
              <a:rPr kumimoji="0" lang="en-US" altLang="en-US" baseline="-25000">
                <a:solidFill>
                  <a:srgbClr val="3333CC"/>
                </a:solidFill>
              </a:rPr>
              <a:t>5</a:t>
            </a:r>
            <a:r>
              <a:rPr kumimoji="0" lang="en-US" altLang="en-US">
                <a:solidFill>
                  <a:srgbClr val="3333CC"/>
                </a:solidFill>
                <a:sym typeface="Euclid Extra" pitchFamily="18" charset="2"/>
              </a:rPr>
              <a:t>… </a:t>
            </a:r>
            <a:r>
              <a:rPr kumimoji="0" lang="en-US" altLang="en-US">
                <a:solidFill>
                  <a:srgbClr val="3333CC"/>
                </a:solidFill>
              </a:rPr>
              <a:t>a</a:t>
            </a:r>
            <a:r>
              <a:rPr kumimoji="0" lang="en-US" altLang="en-US" baseline="-25000">
                <a:solidFill>
                  <a:srgbClr val="3333CC"/>
                </a:solidFill>
              </a:rPr>
              <a:t>12 </a:t>
            </a:r>
            <a:r>
              <a:rPr kumimoji="0" lang="en-US" altLang="en-US">
                <a:solidFill>
                  <a:srgbClr val="3333CC"/>
                </a:solidFill>
              </a:rPr>
              <a:t>a</a:t>
            </a:r>
            <a:r>
              <a:rPr kumimoji="0" lang="en-US" altLang="en-US" baseline="-25000">
                <a:solidFill>
                  <a:srgbClr val="3333CC"/>
                </a:solidFill>
              </a:rPr>
              <a:t>13</a:t>
            </a:r>
            <a:r>
              <a:rPr kumimoji="0" lang="en-US" altLang="en-US" baseline="-25000"/>
              <a:t>    </a:t>
            </a:r>
            <a:r>
              <a:rPr kumimoji="0" lang="en-US" altLang="en-US"/>
              <a:t>to</a:t>
            </a:r>
            <a:r>
              <a:rPr kumimoji="0" lang="en-US" altLang="en-US">
                <a:solidFill>
                  <a:srgbClr val="3333CC"/>
                </a:solidFill>
              </a:rPr>
              <a:t> {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1</a:t>
            </a:r>
            <a:r>
              <a:rPr kumimoji="0" lang="en-US" altLang="en-US">
                <a:solidFill>
                  <a:srgbClr val="008000"/>
                </a:solidFill>
              </a:rPr>
              <a:t>,a</a:t>
            </a:r>
            <a:r>
              <a:rPr kumimoji="0" lang="en-US" altLang="en-US" baseline="-25000">
                <a:solidFill>
                  <a:srgbClr val="008000"/>
                </a:solidFill>
              </a:rPr>
              <a:t>2 </a:t>
            </a:r>
            <a:r>
              <a:rPr kumimoji="0" lang="en-US" altLang="en-US">
                <a:solidFill>
                  <a:srgbClr val="008000"/>
                </a:solidFill>
              </a:rPr>
              <a:t>,a</a:t>
            </a:r>
            <a:r>
              <a:rPr kumimoji="0" lang="en-US" altLang="en-US" baseline="-25000">
                <a:solidFill>
                  <a:srgbClr val="008000"/>
                </a:solidFill>
              </a:rPr>
              <a:t>3 </a:t>
            </a:r>
            <a:r>
              <a:rPr kumimoji="0" lang="en-US" altLang="en-US">
                <a:solidFill>
                  <a:srgbClr val="008000"/>
                </a:solidFill>
              </a:rPr>
              <a:t>,</a:t>
            </a:r>
            <a:r>
              <a:rPr kumimoji="0" lang="en-US" altLang="en-US" baseline="-25000">
                <a:solidFill>
                  <a:srgbClr val="008000"/>
                </a:solidFill>
              </a:rPr>
              <a:t>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4</a:t>
            </a:r>
            <a:r>
              <a:rPr kumimoji="0" lang="en-US" altLang="en-US">
                <a:solidFill>
                  <a:srgbClr val="3333CC"/>
                </a:solidFill>
              </a:rPr>
              <a:t>}</a:t>
            </a:r>
          </a:p>
        </p:txBody>
      </p:sp>
      <p:sp>
        <p:nvSpPr>
          <p:cNvPr id="939015" name="Text Box 7"/>
          <p:cNvSpPr txBox="1">
            <a:spLocks noChangeArrowheads="1"/>
          </p:cNvSpPr>
          <p:nvPr/>
        </p:nvSpPr>
        <p:spPr bwMode="auto">
          <a:xfrm>
            <a:off x="1828800" y="2209800"/>
            <a:ext cx="54102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en-US" altLang="en-US">
                <a:solidFill>
                  <a:srgbClr val="008000"/>
                </a:solidFill>
              </a:rPr>
              <a:t>   a</a:t>
            </a:r>
            <a:r>
              <a:rPr kumimoji="0" lang="en-US" altLang="en-US" baseline="-25000">
                <a:solidFill>
                  <a:srgbClr val="008000"/>
                </a:solidFill>
              </a:rPr>
              <a:t>2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4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3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1</a:t>
            </a:r>
            <a:r>
              <a:rPr kumimoji="0" lang="en-US" altLang="en-US" baseline="-25000">
                <a:solidFill>
                  <a:srgbClr val="3333CC"/>
                </a:solidFill>
              </a:rPr>
              <a:t> </a:t>
            </a:r>
            <a:r>
              <a:rPr kumimoji="0" lang="en-US" altLang="en-US">
                <a:solidFill>
                  <a:srgbClr val="3333CC"/>
                </a:solidFill>
              </a:rPr>
              <a:t>a</a:t>
            </a:r>
            <a:r>
              <a:rPr kumimoji="0" lang="en-US" altLang="en-US" baseline="-25000">
                <a:solidFill>
                  <a:srgbClr val="3333CC"/>
                </a:solidFill>
              </a:rPr>
              <a:t>5 </a:t>
            </a:r>
            <a:r>
              <a:rPr kumimoji="0" lang="en-US" altLang="en-US">
                <a:solidFill>
                  <a:srgbClr val="3333CC"/>
                </a:solidFill>
                <a:sym typeface="Euclid Extra" pitchFamily="18" charset="2"/>
              </a:rPr>
              <a:t>… </a:t>
            </a:r>
            <a:r>
              <a:rPr kumimoji="0" lang="en-US" altLang="en-US">
                <a:solidFill>
                  <a:srgbClr val="3333CC"/>
                </a:solidFill>
              </a:rPr>
              <a:t>a</a:t>
            </a:r>
            <a:r>
              <a:rPr kumimoji="0" lang="en-US" altLang="en-US" baseline="-25000">
                <a:solidFill>
                  <a:srgbClr val="3333CC"/>
                </a:solidFill>
              </a:rPr>
              <a:t>12 </a:t>
            </a:r>
            <a:r>
              <a:rPr kumimoji="0" lang="en-US" altLang="en-US">
                <a:solidFill>
                  <a:srgbClr val="3333CC"/>
                </a:solidFill>
              </a:rPr>
              <a:t>a</a:t>
            </a:r>
            <a:r>
              <a:rPr kumimoji="0" lang="en-US" altLang="en-US" baseline="-25000">
                <a:solidFill>
                  <a:srgbClr val="3333CC"/>
                </a:solidFill>
              </a:rPr>
              <a:t>13</a:t>
            </a:r>
            <a:r>
              <a:rPr kumimoji="0" lang="en-US" altLang="en-US" baseline="-25000">
                <a:solidFill>
                  <a:srgbClr val="000000"/>
                </a:solidFill>
              </a:rPr>
              <a:t>  </a:t>
            </a:r>
            <a:r>
              <a:rPr kumimoji="0" lang="en-US" altLang="en-US">
                <a:solidFill>
                  <a:srgbClr val="000000"/>
                </a:solidFill>
              </a:rPr>
              <a:t>also maps</a:t>
            </a:r>
            <a:r>
              <a:rPr kumimoji="0" lang="en-US" altLang="en-US" baseline="-25000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</a:rPr>
              <a:t>to </a:t>
            </a:r>
            <a:r>
              <a:rPr kumimoji="0" lang="en-US" altLang="en-US">
                <a:solidFill>
                  <a:srgbClr val="3333CC"/>
                </a:solidFill>
              </a:rPr>
              <a:t>{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1</a:t>
            </a:r>
            <a:r>
              <a:rPr kumimoji="0" lang="en-US" altLang="en-US">
                <a:solidFill>
                  <a:srgbClr val="008000"/>
                </a:solidFill>
              </a:rPr>
              <a:t>,a</a:t>
            </a:r>
            <a:r>
              <a:rPr kumimoji="0" lang="en-US" altLang="en-US" baseline="-25000">
                <a:solidFill>
                  <a:srgbClr val="008000"/>
                </a:solidFill>
              </a:rPr>
              <a:t>2 </a:t>
            </a:r>
            <a:r>
              <a:rPr kumimoji="0" lang="en-US" altLang="en-US">
                <a:solidFill>
                  <a:srgbClr val="008000"/>
                </a:solidFill>
              </a:rPr>
              <a:t>,a</a:t>
            </a:r>
            <a:r>
              <a:rPr kumimoji="0" lang="en-US" altLang="en-US" baseline="-25000">
                <a:solidFill>
                  <a:srgbClr val="008000"/>
                </a:solidFill>
              </a:rPr>
              <a:t>3</a:t>
            </a:r>
            <a:r>
              <a:rPr kumimoji="0" lang="en-US" altLang="en-US">
                <a:solidFill>
                  <a:srgbClr val="008000"/>
                </a:solidFill>
              </a:rPr>
              <a:t>,</a:t>
            </a:r>
            <a:r>
              <a:rPr kumimoji="0" lang="en-US" altLang="en-US" baseline="-25000">
                <a:solidFill>
                  <a:srgbClr val="008000"/>
                </a:solidFill>
              </a:rPr>
              <a:t>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4</a:t>
            </a:r>
            <a:r>
              <a:rPr kumimoji="0" lang="en-US" altLang="en-US">
                <a:solidFill>
                  <a:srgbClr val="3333CC"/>
                </a:solidFill>
              </a:rPr>
              <a:t>}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kumimoji="0" lang="en-US" altLang="en-US">
                <a:solidFill>
                  <a:srgbClr val="3333CC"/>
                </a:solidFill>
              </a:rPr>
              <a:t>as does 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2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4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3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1</a:t>
            </a:r>
            <a:r>
              <a:rPr kumimoji="0" lang="en-US" altLang="en-US" baseline="-25000">
                <a:solidFill>
                  <a:srgbClr val="3333CC"/>
                </a:solidFill>
              </a:rPr>
              <a:t> </a:t>
            </a:r>
            <a:r>
              <a:rPr kumimoji="0" lang="en-US" altLang="en-US">
                <a:solidFill>
                  <a:srgbClr val="3333CC"/>
                </a:solidFill>
              </a:rPr>
              <a:t>a</a:t>
            </a:r>
            <a:r>
              <a:rPr kumimoji="0" lang="en-US" altLang="en-US" baseline="-25000">
                <a:solidFill>
                  <a:srgbClr val="3333CC"/>
                </a:solidFill>
              </a:rPr>
              <a:t>13 </a:t>
            </a:r>
            <a:r>
              <a:rPr kumimoji="0" lang="en-US" altLang="en-US">
                <a:solidFill>
                  <a:srgbClr val="3333CC"/>
                </a:solidFill>
              </a:rPr>
              <a:t>a</a:t>
            </a:r>
            <a:r>
              <a:rPr kumimoji="0" lang="en-US" altLang="en-US" baseline="-25000">
                <a:solidFill>
                  <a:srgbClr val="3333CC"/>
                </a:solidFill>
              </a:rPr>
              <a:t>12 </a:t>
            </a:r>
            <a:r>
              <a:rPr kumimoji="0" lang="en-US" altLang="en-US">
                <a:solidFill>
                  <a:srgbClr val="3333CC"/>
                </a:solidFill>
                <a:sym typeface="Euclid Extra" pitchFamily="18" charset="2"/>
              </a:rPr>
              <a:t>… </a:t>
            </a:r>
            <a:r>
              <a:rPr kumimoji="0" lang="en-US" altLang="en-US">
                <a:solidFill>
                  <a:srgbClr val="3333CC"/>
                </a:solidFill>
              </a:rPr>
              <a:t>a</a:t>
            </a:r>
            <a:r>
              <a:rPr kumimoji="0" lang="en-US" altLang="en-US" baseline="-25000">
                <a:solidFill>
                  <a:srgbClr val="3333CC"/>
                </a:solidFill>
              </a:rPr>
              <a:t>5</a:t>
            </a:r>
          </a:p>
        </p:txBody>
      </p:sp>
      <p:sp>
        <p:nvSpPr>
          <p:cNvPr id="939017" name="Text Box 9"/>
          <p:cNvSpPr txBox="1">
            <a:spLocks noChangeArrowheads="1"/>
          </p:cNvSpPr>
          <p:nvPr/>
        </p:nvSpPr>
        <p:spPr bwMode="auto">
          <a:xfrm>
            <a:off x="685800" y="5832475"/>
            <a:ext cx="2168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So this mapping is </a:t>
            </a:r>
          </a:p>
        </p:txBody>
      </p:sp>
      <p:sp>
        <p:nvSpPr>
          <p:cNvPr id="939019" name="Text Box 11"/>
          <p:cNvSpPr txBox="1">
            <a:spLocks noChangeArrowheads="1"/>
          </p:cNvSpPr>
          <p:nvPr/>
        </p:nvSpPr>
        <p:spPr bwMode="auto">
          <a:xfrm>
            <a:off x="2835275" y="5791200"/>
            <a:ext cx="1479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en-US" altLang="en-US" sz="2400">
                <a:solidFill>
                  <a:srgbClr val="FF00FF"/>
                </a:solidFill>
              </a:rPr>
              <a:t>4!</a:t>
            </a:r>
            <a:r>
              <a:rPr kumimoji="0" lang="en-US" altLang="en-US" sz="2400">
                <a:solidFill>
                  <a:srgbClr val="FF00FF"/>
                </a:solidFill>
                <a:sym typeface="Euclid Symbol" pitchFamily="18" charset="2"/>
              </a:rPr>
              <a:t></a:t>
            </a:r>
            <a:r>
              <a:rPr kumimoji="0" lang="en-US" altLang="en-US" sz="2400">
                <a:solidFill>
                  <a:srgbClr val="FF00FF"/>
                </a:solidFill>
              </a:rPr>
              <a:t>9!</a:t>
            </a:r>
            <a:r>
              <a:rPr kumimoji="0" lang="en-US" altLang="en-US" sz="2400">
                <a:solidFill>
                  <a:srgbClr val="000000"/>
                </a:solidFill>
              </a:rPr>
              <a:t>-to-1</a:t>
            </a:r>
          </a:p>
        </p:txBody>
      </p:sp>
      <p:sp>
        <p:nvSpPr>
          <p:cNvPr id="13319" name="Text Box 12"/>
          <p:cNvSpPr txBox="1">
            <a:spLocks noChangeArrowheads="1"/>
          </p:cNvSpPr>
          <p:nvPr/>
        </p:nvSpPr>
        <p:spPr bwMode="auto">
          <a:xfrm>
            <a:off x="3200400" y="457200"/>
            <a:ext cx="2693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Counting Subsets</a:t>
            </a:r>
          </a:p>
        </p:txBody>
      </p:sp>
      <p:sp>
        <p:nvSpPr>
          <p:cNvPr id="939021" name="AutoShape 13"/>
          <p:cNvSpPr>
            <a:spLocks noChangeArrowheads="1"/>
          </p:cNvSpPr>
          <p:nvPr/>
        </p:nvSpPr>
        <p:spPr bwMode="auto">
          <a:xfrm>
            <a:off x="4724400" y="5791200"/>
            <a:ext cx="609600" cy="381000"/>
          </a:xfrm>
          <a:prstGeom prst="rightArrow">
            <a:avLst>
              <a:gd name="adj1" fmla="val 50000"/>
              <a:gd name="adj2" fmla="val 4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939023" name="Picture 1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225" y="5767388"/>
            <a:ext cx="251777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9024" name="AutoShape 16"/>
          <p:cNvSpPr>
            <a:spLocks/>
          </p:cNvSpPr>
          <p:nvPr/>
        </p:nvSpPr>
        <p:spPr bwMode="auto">
          <a:xfrm rot="-5400000">
            <a:off x="3276600" y="2743200"/>
            <a:ext cx="228600" cy="838200"/>
          </a:xfrm>
          <a:prstGeom prst="leftBrace">
            <a:avLst>
              <a:gd name="adj1" fmla="val 3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39025" name="AutoShape 17"/>
          <p:cNvSpPr>
            <a:spLocks/>
          </p:cNvSpPr>
          <p:nvPr/>
        </p:nvSpPr>
        <p:spPr bwMode="auto">
          <a:xfrm rot="-5400000">
            <a:off x="4343400" y="2667000"/>
            <a:ext cx="228600" cy="990600"/>
          </a:xfrm>
          <a:prstGeom prst="leftBrace">
            <a:avLst>
              <a:gd name="adj1" fmla="val 361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39026" name="Text Box 18"/>
          <p:cNvSpPr txBox="1">
            <a:spLocks noChangeArrowheads="1"/>
          </p:cNvSpPr>
          <p:nvPr/>
        </p:nvSpPr>
        <p:spPr bwMode="auto">
          <a:xfrm>
            <a:off x="3184525" y="3317875"/>
            <a:ext cx="377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4!</a:t>
            </a:r>
          </a:p>
        </p:txBody>
      </p:sp>
      <p:sp>
        <p:nvSpPr>
          <p:cNvPr id="939027" name="Text Box 19"/>
          <p:cNvSpPr txBox="1">
            <a:spLocks noChangeArrowheads="1"/>
          </p:cNvSpPr>
          <p:nvPr/>
        </p:nvSpPr>
        <p:spPr bwMode="auto">
          <a:xfrm>
            <a:off x="4267200" y="3290888"/>
            <a:ext cx="377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9!</a:t>
            </a:r>
          </a:p>
        </p:txBody>
      </p:sp>
      <p:sp>
        <p:nvSpPr>
          <p:cNvPr id="939028" name="Text Box 20"/>
          <p:cNvSpPr txBox="1">
            <a:spLocks noChangeArrowheads="1"/>
          </p:cNvSpPr>
          <p:nvPr/>
        </p:nvSpPr>
        <p:spPr bwMode="auto">
          <a:xfrm>
            <a:off x="1295400" y="3962400"/>
            <a:ext cx="6499225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Any ordering of the first four elements (4! of them),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and also any ordering of the last nine elements (9! of them)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will give the same subset.</a:t>
            </a:r>
          </a:p>
        </p:txBody>
      </p:sp>
    </p:spTree>
    <p:extLst>
      <p:ext uri="{BB962C8B-B14F-4D97-AF65-F5344CB8AC3E}">
        <p14:creationId xmlns:p14="http://schemas.microsoft.com/office/powerpoint/2010/main" val="218861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9017" grpId="0"/>
      <p:bldP spid="939019" grpId="0"/>
      <p:bldP spid="939021" grpId="0" animBg="1"/>
      <p:bldP spid="939024" grpId="0" animBg="1"/>
      <p:bldP spid="939025" grpId="0" animBg="1"/>
      <p:bldP spid="939026" grpId="0"/>
      <p:bldP spid="93902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7" name="Rectangle 3"/>
          <p:cNvSpPr>
            <a:spLocks noChangeArrowheads="1"/>
          </p:cNvSpPr>
          <p:nvPr/>
        </p:nvSpPr>
        <p:spPr bwMode="auto">
          <a:xfrm>
            <a:off x="838200" y="1219200"/>
            <a:ext cx="4572000" cy="97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0" lang="en-US" altLang="en-US"/>
              <a:t>Let </a:t>
            </a:r>
            <a:r>
              <a:rPr kumimoji="0" lang="en-US" altLang="en-US" i="1"/>
              <a:t>A</a:t>
            </a:r>
            <a:r>
              <a:rPr kumimoji="0" lang="en-US" altLang="en-US"/>
              <a:t>::= permutations of {1,2,…,13}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0" lang="en-US" altLang="en-US" i="1"/>
              <a:t>      B</a:t>
            </a:r>
            <a:r>
              <a:rPr kumimoji="0" lang="en-US" altLang="en-US"/>
              <a:t>::= size 4 subsets</a:t>
            </a:r>
          </a:p>
        </p:txBody>
      </p:sp>
      <p:sp>
        <p:nvSpPr>
          <p:cNvPr id="937988" name="Text Box 4"/>
          <p:cNvSpPr txBox="1">
            <a:spLocks noChangeArrowheads="1"/>
          </p:cNvSpPr>
          <p:nvPr/>
        </p:nvSpPr>
        <p:spPr bwMode="auto">
          <a:xfrm>
            <a:off x="3200400" y="457200"/>
            <a:ext cx="2693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Counting Subsets</a:t>
            </a:r>
          </a:p>
        </p:txBody>
      </p:sp>
      <p:pic>
        <p:nvPicPr>
          <p:cNvPr id="937989" name="Picture 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0"/>
            <a:ext cx="2209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37990" name="Object 6"/>
          <p:cNvGraphicFramePr>
            <a:graphicFrameLocks noChangeAspect="1"/>
          </p:cNvGraphicFramePr>
          <p:nvPr/>
        </p:nvGraphicFramePr>
        <p:xfrm>
          <a:off x="3048000" y="2336800"/>
          <a:ext cx="305593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033" name="Equation" r:id="rId5" imgW="1091880" imgH="253800" progId="Equation.DSMT4">
                  <p:embed/>
                </p:oleObj>
              </mc:Choice>
              <mc:Fallback>
                <p:oleObj name="Equation" r:id="rId5" imgW="109188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336800"/>
                        <a:ext cx="3055938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7997" name="Text Box 13"/>
          <p:cNvSpPr txBox="1">
            <a:spLocks noChangeArrowheads="1"/>
          </p:cNvSpPr>
          <p:nvPr/>
        </p:nvSpPr>
        <p:spPr bwMode="auto">
          <a:xfrm>
            <a:off x="1000125" y="3519488"/>
            <a:ext cx="3873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So number of 4 element subsets is</a:t>
            </a:r>
          </a:p>
        </p:txBody>
      </p:sp>
      <p:graphicFrame>
        <p:nvGraphicFramePr>
          <p:cNvPr id="937998" name="Object 14"/>
          <p:cNvGraphicFramePr>
            <a:graphicFrameLocks noChangeAspect="1"/>
          </p:cNvGraphicFramePr>
          <p:nvPr/>
        </p:nvGraphicFramePr>
        <p:xfrm>
          <a:off x="6334125" y="3346450"/>
          <a:ext cx="6762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034" name="Equation" r:id="rId7" imgW="317160" imgH="393480" progId="Equation.DSMT4">
                  <p:embed/>
                </p:oleObj>
              </mc:Choice>
              <mc:Fallback>
                <p:oleObj name="Equation" r:id="rId7" imgW="317160" imgH="393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25" y="3346450"/>
                        <a:ext cx="6762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7999" name="Object 15"/>
          <p:cNvGraphicFramePr>
            <a:graphicFrameLocks noChangeAspect="1"/>
          </p:cNvGraphicFramePr>
          <p:nvPr/>
        </p:nvGraphicFramePr>
        <p:xfrm>
          <a:off x="4962525" y="3270250"/>
          <a:ext cx="12192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035" name="Equation" r:id="rId9" imgW="558720" imgH="457200" progId="Equation.DSMT4">
                  <p:embed/>
                </p:oleObj>
              </mc:Choice>
              <mc:Fallback>
                <p:oleObj name="Equation" r:id="rId9" imgW="558720" imgH="4572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2525" y="3270250"/>
                        <a:ext cx="121920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8004" name="Object 20"/>
          <p:cNvGraphicFramePr>
            <a:graphicFrameLocks noChangeAspect="1"/>
          </p:cNvGraphicFramePr>
          <p:nvPr/>
        </p:nvGraphicFramePr>
        <p:xfrm>
          <a:off x="3784600" y="4648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036" name="Equation" r:id="rId11" imgW="914400" imgH="198720" progId="Equation.DSMT4">
                  <p:embed/>
                </p:oleObj>
              </mc:Choice>
              <mc:Fallback>
                <p:oleObj name="Equation" r:id="rId11" imgW="914400" imgH="19872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46482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8005" name="Text Box 21"/>
          <p:cNvSpPr txBox="1">
            <a:spLocks noChangeArrowheads="1"/>
          </p:cNvSpPr>
          <p:nvPr/>
        </p:nvSpPr>
        <p:spPr bwMode="auto">
          <a:xfrm>
            <a:off x="1600200" y="4941888"/>
            <a:ext cx="5822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Number of </a:t>
            </a:r>
            <a:r>
              <a:rPr kumimoji="0" lang="en-US" altLang="en-US" i="1">
                <a:solidFill>
                  <a:srgbClr val="3333CC"/>
                </a:solidFill>
                <a:latin typeface="Comic Sans MS" pitchFamily="66" charset="0"/>
              </a:rPr>
              <a:t>m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 element subsets of an </a:t>
            </a:r>
            <a:r>
              <a:rPr kumimoji="0" lang="en-US" altLang="en-US" i="1">
                <a:solidFill>
                  <a:srgbClr val="3333CC"/>
                </a:solidFill>
                <a:latin typeface="Comic Sans MS" pitchFamily="66" charset="0"/>
              </a:rPr>
              <a:t>n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 element set is</a:t>
            </a:r>
          </a:p>
        </p:txBody>
      </p:sp>
      <p:graphicFrame>
        <p:nvGraphicFramePr>
          <p:cNvPr id="938006" name="Object 22"/>
          <p:cNvGraphicFramePr>
            <a:graphicFrameLocks noChangeAspect="1"/>
          </p:cNvGraphicFramePr>
          <p:nvPr/>
        </p:nvGraphicFramePr>
        <p:xfrm>
          <a:off x="3276600" y="5410200"/>
          <a:ext cx="25908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037" name="Equation" r:id="rId13" imgW="1180800" imgH="457200" progId="Equation.DSMT4">
                  <p:embed/>
                </p:oleObj>
              </mc:Choice>
              <mc:Fallback>
                <p:oleObj name="Equation" r:id="rId13" imgW="1180800" imgH="4572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410200"/>
                        <a:ext cx="2590800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8007" name="Rectangle 23"/>
          <p:cNvSpPr>
            <a:spLocks noChangeArrowheads="1"/>
          </p:cNvSpPr>
          <p:nvPr/>
        </p:nvSpPr>
        <p:spPr bwMode="auto">
          <a:xfrm>
            <a:off x="1447800" y="4648200"/>
            <a:ext cx="6324600" cy="19050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8005" grpId="0"/>
      <p:bldP spid="93800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1" name="Text Box 3"/>
          <p:cNvSpPr txBox="1">
            <a:spLocks noChangeArrowheads="1"/>
          </p:cNvSpPr>
          <p:nvPr/>
        </p:nvSpPr>
        <p:spPr bwMode="auto">
          <a:xfrm>
            <a:off x="3425825" y="457200"/>
            <a:ext cx="2289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MISSISSIPPI</a:t>
            </a:r>
          </a:p>
        </p:txBody>
      </p:sp>
      <p:sp>
        <p:nvSpPr>
          <p:cNvPr id="1056781" name="Text Box 13"/>
          <p:cNvSpPr txBox="1">
            <a:spLocks noChangeArrowheads="1"/>
          </p:cNvSpPr>
          <p:nvPr/>
        </p:nvSpPr>
        <p:spPr bwMode="auto">
          <a:xfrm>
            <a:off x="685800" y="1371600"/>
            <a:ext cx="77120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many ways to rearrange the letters in the word “MISSISSIPPI”?</a:t>
            </a:r>
          </a:p>
        </p:txBody>
      </p:sp>
      <p:sp>
        <p:nvSpPr>
          <p:cNvPr id="1056782" name="Text Box 14"/>
          <p:cNvSpPr txBox="1">
            <a:spLocks noChangeArrowheads="1"/>
          </p:cNvSpPr>
          <p:nvPr/>
        </p:nvSpPr>
        <p:spPr bwMode="auto">
          <a:xfrm>
            <a:off x="685800" y="2192338"/>
            <a:ext cx="7820025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A be the set of all permutations of n letters.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 B be the set of all different words by rearranging “MISSISSIPPI”.</a:t>
            </a:r>
          </a:p>
        </p:txBody>
      </p:sp>
      <p:sp>
        <p:nvSpPr>
          <p:cNvPr id="1056783" name="Text Box 15"/>
          <p:cNvSpPr txBox="1">
            <a:spLocks noChangeArrowheads="1"/>
          </p:cNvSpPr>
          <p:nvPr/>
        </p:nvSpPr>
        <p:spPr bwMode="auto">
          <a:xfrm>
            <a:off x="762000" y="3276600"/>
            <a:ext cx="6048375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many permutations are mapped to the same word?</a:t>
            </a:r>
          </a:p>
        </p:txBody>
      </p:sp>
      <p:sp>
        <p:nvSpPr>
          <p:cNvPr id="1056784" name="Rectangle 16"/>
          <p:cNvSpPr>
            <a:spLocks noChangeArrowheads="1"/>
          </p:cNvSpPr>
          <p:nvPr/>
        </p:nvSpPr>
        <p:spPr bwMode="auto">
          <a:xfrm>
            <a:off x="304800" y="4524375"/>
            <a:ext cx="1760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MISSISSIPPI</a:t>
            </a:r>
          </a:p>
        </p:txBody>
      </p:sp>
      <p:sp>
        <p:nvSpPr>
          <p:cNvPr id="1056785" name="Text Box 17"/>
          <p:cNvSpPr txBox="1">
            <a:spLocks noChangeArrowheads="1"/>
          </p:cNvSpPr>
          <p:nvPr/>
        </p:nvSpPr>
        <p:spPr bwMode="auto">
          <a:xfrm>
            <a:off x="2514600" y="3976688"/>
            <a:ext cx="62404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4! possible ways to rearrange the S giving the same word</a:t>
            </a:r>
          </a:p>
        </p:txBody>
      </p:sp>
      <p:sp>
        <p:nvSpPr>
          <p:cNvPr id="1056786" name="Text Box 18"/>
          <p:cNvSpPr txBox="1">
            <a:spLocks noChangeArrowheads="1"/>
          </p:cNvSpPr>
          <p:nvPr/>
        </p:nvSpPr>
        <p:spPr bwMode="auto">
          <a:xfrm>
            <a:off x="2514600" y="4510088"/>
            <a:ext cx="6207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4! possible ways to rearrange the I giving the same word</a:t>
            </a:r>
          </a:p>
        </p:txBody>
      </p:sp>
      <p:sp>
        <p:nvSpPr>
          <p:cNvPr id="1056787" name="Text Box 19"/>
          <p:cNvSpPr txBox="1">
            <a:spLocks noChangeArrowheads="1"/>
          </p:cNvSpPr>
          <p:nvPr/>
        </p:nvSpPr>
        <p:spPr bwMode="auto">
          <a:xfrm>
            <a:off x="2514600" y="5043488"/>
            <a:ext cx="6200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2! possible ways to rearrange the P giving the same word</a:t>
            </a:r>
          </a:p>
        </p:txBody>
      </p:sp>
      <p:sp>
        <p:nvSpPr>
          <p:cNvPr id="1056788" name="Line 20"/>
          <p:cNvSpPr>
            <a:spLocks noChangeShapeType="1"/>
          </p:cNvSpPr>
          <p:nvPr/>
        </p:nvSpPr>
        <p:spPr bwMode="auto">
          <a:xfrm flipV="1">
            <a:off x="2057400" y="4205288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6789" name="Line 21"/>
          <p:cNvSpPr>
            <a:spLocks noChangeShapeType="1"/>
          </p:cNvSpPr>
          <p:nvPr/>
        </p:nvSpPr>
        <p:spPr bwMode="auto">
          <a:xfrm>
            <a:off x="2057400" y="46624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6790" name="Line 22"/>
          <p:cNvSpPr>
            <a:spLocks noChangeShapeType="1"/>
          </p:cNvSpPr>
          <p:nvPr/>
        </p:nvSpPr>
        <p:spPr bwMode="auto">
          <a:xfrm>
            <a:off x="2057400" y="4738688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6791" name="Text Box 23"/>
          <p:cNvSpPr txBox="1">
            <a:spLocks noChangeArrowheads="1"/>
          </p:cNvSpPr>
          <p:nvPr/>
        </p:nvSpPr>
        <p:spPr bwMode="auto">
          <a:xfrm>
            <a:off x="762000" y="5867400"/>
            <a:ext cx="773271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mapping is 4!4!2!-to-1, and so there are 13!/4!4!2! different words.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6782" grpId="0"/>
      <p:bldP spid="1056783" grpId="0" animBg="1"/>
      <p:bldP spid="1056784" grpId="0"/>
      <p:bldP spid="1056785" grpId="0"/>
      <p:bldP spid="1056786" grpId="0"/>
      <p:bldP spid="1056787" grpId="0"/>
      <p:bldP spid="1056788" grpId="0" animBg="1"/>
      <p:bldP spid="1056789" grpId="0" animBg="1"/>
      <p:bldP spid="1056790" grpId="0" animBg="1"/>
      <p:bldP spid="105679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818" name="Rectangle 2"/>
          <p:cNvSpPr>
            <a:spLocks noChangeArrowheads="1"/>
          </p:cNvSpPr>
          <p:nvPr/>
        </p:nvSpPr>
        <p:spPr bwMode="auto">
          <a:xfrm>
            <a:off x="457200" y="1195388"/>
            <a:ext cx="8153400" cy="476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/>
              <a:t>I’m planning a 20-mile walk, which should include 5 northward miles, 5 eastward miles, 5 southward miles, and 5 westward miles.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How many different walks are possible?</a:t>
            </a:r>
          </a:p>
          <a:p>
            <a:endParaRPr lang="en-US" altLang="en-US"/>
          </a:p>
          <a:p>
            <a:endParaRPr lang="en-US" altLang="en-US"/>
          </a:p>
          <a:p>
            <a:pPr>
              <a:lnSpc>
                <a:spcPct val="150000"/>
              </a:lnSpc>
            </a:pPr>
            <a:r>
              <a:rPr lang="en-US" altLang="en-US"/>
              <a:t>There is a bijection between such walks and sequences with 5 N’s, 5 E’s, 5 S’s, and 5 W’s. 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The number of such sequences is equal to the number of rearrangements:</a:t>
            </a:r>
          </a:p>
          <a:p>
            <a:pPr algn="ctr">
              <a:lnSpc>
                <a:spcPct val="150000"/>
              </a:lnSpc>
            </a:pPr>
            <a:r>
              <a:rPr lang="en-US" altLang="en-US"/>
              <a:t>20!</a:t>
            </a:r>
          </a:p>
          <a:p>
            <a:pPr algn="ctr">
              <a:lnSpc>
                <a:spcPct val="150000"/>
              </a:lnSpc>
            </a:pPr>
            <a:r>
              <a:rPr lang="en-US" altLang="en-US"/>
              <a:t>5!5!5!5!</a:t>
            </a:r>
          </a:p>
        </p:txBody>
      </p:sp>
      <p:sp>
        <p:nvSpPr>
          <p:cNvPr id="1058819" name="Text Box 3"/>
          <p:cNvSpPr txBox="1">
            <a:spLocks noChangeArrowheads="1"/>
          </p:cNvSpPr>
          <p:nvPr/>
        </p:nvSpPr>
        <p:spPr bwMode="auto">
          <a:xfrm>
            <a:off x="2743200" y="457200"/>
            <a:ext cx="362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Example: 20 Mile Walk</a:t>
            </a:r>
          </a:p>
        </p:txBody>
      </p:sp>
      <p:sp>
        <p:nvSpPr>
          <p:cNvPr id="1058820" name="Line 4"/>
          <p:cNvSpPr>
            <a:spLocks noChangeShapeType="1"/>
          </p:cNvSpPr>
          <p:nvPr/>
        </p:nvSpPr>
        <p:spPr bwMode="auto">
          <a:xfrm>
            <a:off x="3962400" y="55626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882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2E493D81-0D73-4988-A2CC-4908411D640A}" type="slidenum">
              <a:rPr lang="en-US" altLang="zh-TW">
                <a:latin typeface="Arial" charset="0"/>
              </a:rPr>
              <a:pPr eaLnBrk="1" hangingPunct="1"/>
              <a:t>37</a:t>
            </a:fld>
            <a:endParaRPr lang="en-US" altLang="zh-TW">
              <a:latin typeface="Arial" charset="0"/>
            </a:endParaRP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457200" y="1295400"/>
            <a:ext cx="8153400" cy="325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/>
              <a:t>What is the coefficient of x</a:t>
            </a:r>
            <a:r>
              <a:rPr lang="en-US" altLang="en-US" baseline="30000"/>
              <a:t>7</a:t>
            </a:r>
            <a:r>
              <a:rPr lang="en-US" altLang="en-US"/>
              <a:t>y</a:t>
            </a:r>
            <a:r>
              <a:rPr lang="en-US" altLang="en-US" baseline="30000"/>
              <a:t>9</a:t>
            </a:r>
            <a:r>
              <a:rPr lang="en-US" altLang="en-US"/>
              <a:t>z</a:t>
            </a:r>
            <a:r>
              <a:rPr lang="en-US" altLang="en-US" baseline="30000"/>
              <a:t>5</a:t>
            </a:r>
            <a:r>
              <a:rPr lang="en-US" altLang="en-US"/>
              <a:t> in (x+y+z)</a:t>
            </a:r>
            <a:r>
              <a:rPr lang="en-US" altLang="en-US" baseline="30000"/>
              <a:t>21</a:t>
            </a:r>
            <a:r>
              <a:rPr lang="en-US" altLang="en-US"/>
              <a:t>?</a:t>
            </a:r>
          </a:p>
          <a:p>
            <a:pPr eaLnBrk="1" hangingPunct="1">
              <a:lnSpc>
                <a:spcPct val="150000"/>
              </a:lnSpc>
            </a:pPr>
            <a:endParaRPr lang="en-US" altLang="en-US"/>
          </a:p>
          <a:p>
            <a:pPr eaLnBrk="1" hangingPunct="1">
              <a:lnSpc>
                <a:spcPct val="150000"/>
              </a:lnSpc>
            </a:pPr>
            <a:endParaRPr lang="en-US" altLang="en-US"/>
          </a:p>
          <a:p>
            <a:pPr eaLnBrk="1" hangingPunct="1">
              <a:lnSpc>
                <a:spcPct val="150000"/>
              </a:lnSpc>
            </a:pPr>
            <a:endParaRPr lang="en-US" altLang="en-US"/>
          </a:p>
          <a:p>
            <a:pPr eaLnBrk="1" hangingPunct="1">
              <a:lnSpc>
                <a:spcPct val="150000"/>
              </a:lnSpc>
            </a:pPr>
            <a:endParaRPr lang="en-US" altLang="en-US"/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There are 12 people.  How many ways to divide them into 3 teams, each team with 4 people?</a:t>
            </a:r>
          </a:p>
          <a:p>
            <a:pPr eaLnBrk="1" hangingPunct="1"/>
            <a:endParaRPr lang="en-US" altLang="en-US"/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3756025" y="457200"/>
            <a:ext cx="1577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Exercises</a:t>
            </a:r>
          </a:p>
        </p:txBody>
      </p:sp>
    </p:spTree>
    <p:extLst>
      <p:ext uri="{BB962C8B-B14F-4D97-AF65-F5344CB8AC3E}">
        <p14:creationId xmlns:p14="http://schemas.microsoft.com/office/powerpoint/2010/main" val="153092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250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077251" name="Text Box 3"/>
          <p:cNvSpPr txBox="1">
            <a:spLocks noChangeArrowheads="1"/>
          </p:cNvSpPr>
          <p:nvPr/>
        </p:nvSpPr>
        <p:spPr bwMode="auto">
          <a:xfrm>
            <a:off x="3678238" y="3048000"/>
            <a:ext cx="18097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Bijection rule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Division rule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More mapping</a:t>
            </a:r>
          </a:p>
        </p:txBody>
      </p:sp>
    </p:spTree>
    <p:extLst>
      <p:ext uri="{BB962C8B-B14F-4D97-AF65-F5344CB8AC3E}">
        <p14:creationId xmlns:p14="http://schemas.microsoft.com/office/powerpoint/2010/main" val="30882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6" name="Text Box 2"/>
          <p:cNvSpPr txBox="1">
            <a:spLocks noChangeArrowheads="1"/>
          </p:cNvSpPr>
          <p:nvPr/>
        </p:nvSpPr>
        <p:spPr bwMode="auto">
          <a:xfrm>
            <a:off x="3624263" y="457200"/>
            <a:ext cx="186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Parenthesis</a:t>
            </a:r>
          </a:p>
        </p:txBody>
      </p:sp>
      <p:sp>
        <p:nvSpPr>
          <p:cNvPr id="1071107" name="Text Box 3"/>
          <p:cNvSpPr txBox="1">
            <a:spLocks noChangeArrowheads="1"/>
          </p:cNvSpPr>
          <p:nvPr/>
        </p:nvSpPr>
        <p:spPr bwMode="auto">
          <a:xfrm>
            <a:off x="1681163" y="1371600"/>
            <a:ext cx="5710237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many valid ways to add n pairs of parentheses?</a:t>
            </a:r>
          </a:p>
        </p:txBody>
      </p:sp>
      <p:sp>
        <p:nvSpPr>
          <p:cNvPr id="1071108" name="Text Box 4"/>
          <p:cNvSpPr txBox="1">
            <a:spLocks noChangeArrowheads="1"/>
          </p:cNvSpPr>
          <p:nvPr/>
        </p:nvSpPr>
        <p:spPr bwMode="auto">
          <a:xfrm>
            <a:off x="2608263" y="2819400"/>
            <a:ext cx="3868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((()))    (()())     (())()    ()(())    ()()()</a:t>
            </a:r>
          </a:p>
        </p:txBody>
      </p:sp>
      <p:sp>
        <p:nvSpPr>
          <p:cNvPr id="1071109" name="Text Box 5"/>
          <p:cNvSpPr txBox="1">
            <a:spLocks noChangeArrowheads="1"/>
          </p:cNvSpPr>
          <p:nvPr/>
        </p:nvSpPr>
        <p:spPr bwMode="auto">
          <a:xfrm>
            <a:off x="1447800" y="2133600"/>
            <a:ext cx="6326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E.g. There are 5 valid ways to add 3 pairs of parentheses.</a:t>
            </a:r>
          </a:p>
        </p:txBody>
      </p:sp>
      <p:sp>
        <p:nvSpPr>
          <p:cNvPr id="1071110" name="Text Box 6"/>
          <p:cNvSpPr txBox="1">
            <a:spLocks noChangeArrowheads="1"/>
          </p:cNvSpPr>
          <p:nvPr/>
        </p:nvSpPr>
        <p:spPr bwMode="auto">
          <a:xfrm>
            <a:off x="1295400" y="3554413"/>
            <a:ext cx="6562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number of ways to add n pairs of parentheses.</a:t>
            </a:r>
          </a:p>
        </p:txBody>
      </p:sp>
      <p:sp>
        <p:nvSpPr>
          <p:cNvPr id="1071112" name="Text Box 8"/>
          <p:cNvSpPr txBox="1">
            <a:spLocks noChangeArrowheads="1"/>
          </p:cNvSpPr>
          <p:nvPr/>
        </p:nvSpPr>
        <p:spPr bwMode="auto">
          <a:xfrm>
            <a:off x="1431925" y="4384675"/>
            <a:ext cx="6242050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 pairing is valid if and only if there are at least as many</a:t>
            </a:r>
          </a:p>
          <a:p>
            <a:pPr>
              <a:lnSpc>
                <a:spcPct val="150000"/>
              </a:lnSpc>
            </a:pPr>
            <a:r>
              <a:rPr lang="en-US" altLang="zh-TW"/>
              <a:t>open parentheses than close parentheses from the left.</a:t>
            </a:r>
          </a:p>
        </p:txBody>
      </p:sp>
    </p:spTree>
    <p:extLst>
      <p:ext uri="{BB962C8B-B14F-4D97-AF65-F5344CB8AC3E}">
        <p14:creationId xmlns:p14="http://schemas.microsoft.com/office/powerpoint/2010/main" val="358730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1108" grpId="0"/>
      <p:bldP spid="1071109" grpId="0"/>
      <p:bldP spid="1071110" grpId="0"/>
      <p:bldP spid="10711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Text Box 2"/>
          <p:cNvSpPr txBox="1">
            <a:spLocks noChangeArrowheads="1"/>
          </p:cNvSpPr>
          <p:nvPr/>
        </p:nvSpPr>
        <p:spPr bwMode="auto">
          <a:xfrm>
            <a:off x="1752600" y="1447800"/>
            <a:ext cx="4114800" cy="165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428750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tabLst>
                <a:tab pos="1428750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tabLst>
                <a:tab pos="1428750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tabLst>
                <a:tab pos="1428750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tabLst>
                <a:tab pos="1428750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428750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428750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428750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428750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</a:pPr>
            <a:r>
              <a:rPr kumimoji="0" lang="en-US" altLang="en-US">
                <a:latin typeface="Comic Sans MS" pitchFamily="66" charset="0"/>
              </a:rPr>
              <a:t>How many subsets of a set </a:t>
            </a:r>
            <a:r>
              <a:rPr kumimoji="0" lang="en-US" altLang="en-US" i="1">
                <a:latin typeface="Comic Sans MS" pitchFamily="66" charset="0"/>
              </a:rPr>
              <a:t>S</a:t>
            </a:r>
            <a:r>
              <a:rPr kumimoji="0" lang="en-US" altLang="en-US">
                <a:latin typeface="Comic Sans MS" pitchFamily="66" charset="0"/>
              </a:rPr>
              <a:t>? </a:t>
            </a:r>
          </a:p>
          <a:p>
            <a:pPr>
              <a:lnSpc>
                <a:spcPct val="150000"/>
              </a:lnSpc>
              <a:spcBef>
                <a:spcPct val="10000"/>
              </a:spcBef>
            </a:pPr>
            <a:r>
              <a:rPr kumimoji="0" lang="en-US" altLang="en-US">
                <a:latin typeface="Comic Sans MS" pitchFamily="66" charset="0"/>
              </a:rPr>
              <a:t>   </a:t>
            </a:r>
          </a:p>
          <a:p>
            <a:pPr>
              <a:lnSpc>
                <a:spcPct val="150000"/>
              </a:lnSpc>
              <a:spcBef>
                <a:spcPct val="10000"/>
              </a:spcBef>
            </a:pPr>
            <a:r>
              <a:rPr kumimoji="0" lang="en-US" altLang="en-US">
                <a:solidFill>
                  <a:srgbClr val="3333CC"/>
                </a:solidFill>
                <a:latin typeface="Comic Sans MS" pitchFamily="66" charset="0"/>
              </a:rPr>
              <a:t>P</a:t>
            </a:r>
            <a:r>
              <a:rPr kumimoji="0" lang="en-US" altLang="en-US">
                <a:latin typeface="Comic Sans MS" pitchFamily="66" charset="0"/>
              </a:rPr>
              <a:t>(</a:t>
            </a:r>
            <a:r>
              <a:rPr kumimoji="0" lang="en-US" altLang="en-US" i="1">
                <a:latin typeface="Comic Sans MS" pitchFamily="66" charset="0"/>
              </a:rPr>
              <a:t>S</a:t>
            </a:r>
            <a:r>
              <a:rPr kumimoji="0" lang="en-US" altLang="en-US">
                <a:latin typeface="Comic Sans MS" pitchFamily="66" charset="0"/>
              </a:rPr>
              <a:t>) = the </a:t>
            </a:r>
            <a:r>
              <a:rPr kumimoji="0" lang="en-US" altLang="en-US">
                <a:solidFill>
                  <a:srgbClr val="3333CC"/>
                </a:solidFill>
                <a:latin typeface="Comic Sans MS" pitchFamily="66" charset="0"/>
              </a:rPr>
              <a:t>power set</a:t>
            </a:r>
            <a:r>
              <a:rPr kumimoji="0" lang="en-US" altLang="en-US">
                <a:latin typeface="Comic Sans MS" pitchFamily="66" charset="0"/>
              </a:rPr>
              <a:t> of </a:t>
            </a:r>
            <a:r>
              <a:rPr kumimoji="0" lang="en-US" altLang="en-US" i="1">
                <a:latin typeface="Comic Sans MS" pitchFamily="66" charset="0"/>
              </a:rPr>
              <a:t>S</a:t>
            </a:r>
          </a:p>
          <a:p>
            <a:pPr>
              <a:lnSpc>
                <a:spcPct val="150000"/>
              </a:lnSpc>
              <a:spcBef>
                <a:spcPct val="10000"/>
              </a:spcBef>
            </a:pPr>
            <a:r>
              <a:rPr kumimoji="0" lang="en-US" altLang="en-US">
                <a:latin typeface="Comic Sans MS" pitchFamily="66" charset="0"/>
              </a:rPr>
              <a:t>           = the set of all subsets of </a:t>
            </a:r>
            <a:r>
              <a:rPr kumimoji="0" lang="en-US" altLang="en-US" i="1">
                <a:latin typeface="Comic Sans MS" pitchFamily="66" charset="0"/>
              </a:rPr>
              <a:t>S</a:t>
            </a:r>
            <a:endParaRPr kumimoji="0" lang="en-US" altLang="en-US">
              <a:latin typeface="Comic Sans MS" pitchFamily="66" charset="0"/>
            </a:endParaRPr>
          </a:p>
        </p:txBody>
      </p:sp>
      <p:sp>
        <p:nvSpPr>
          <p:cNvPr id="956419" name="Text Box 3"/>
          <p:cNvSpPr txBox="1">
            <a:spLocks noChangeArrowheads="1"/>
          </p:cNvSpPr>
          <p:nvPr/>
        </p:nvSpPr>
        <p:spPr bwMode="auto">
          <a:xfrm>
            <a:off x="1752600" y="3563938"/>
            <a:ext cx="53340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10000"/>
              </a:spcBef>
            </a:pPr>
            <a:r>
              <a:rPr kumimoji="0" lang="en-US" altLang="en-US"/>
              <a:t>for </a:t>
            </a:r>
            <a:r>
              <a:rPr kumimoji="0" lang="en-US" altLang="en-US" i="1"/>
              <a:t>S</a:t>
            </a:r>
            <a:r>
              <a:rPr kumimoji="0" lang="en-US" altLang="en-US"/>
              <a:t> = {a, b, c}, </a:t>
            </a:r>
          </a:p>
          <a:p>
            <a:pPr>
              <a:lnSpc>
                <a:spcPct val="150000"/>
              </a:lnSpc>
              <a:spcBef>
                <a:spcPct val="10000"/>
              </a:spcBef>
            </a:pPr>
            <a:r>
              <a:rPr kumimoji="0" lang="en-US" altLang="en-US">
                <a:solidFill>
                  <a:srgbClr val="3333CC"/>
                </a:solidFill>
              </a:rPr>
              <a:t>P</a:t>
            </a:r>
            <a:r>
              <a:rPr kumimoji="0" lang="en-US" altLang="en-US"/>
              <a:t>(</a:t>
            </a:r>
            <a:r>
              <a:rPr kumimoji="0" lang="en-US" altLang="en-US" i="1"/>
              <a:t>S</a:t>
            </a:r>
            <a:r>
              <a:rPr kumimoji="0" lang="en-US" altLang="en-US"/>
              <a:t>) = {</a:t>
            </a:r>
            <a:r>
              <a:rPr kumimoji="0" lang="en-US" altLang="en-US">
                <a:sym typeface="Symbol" pitchFamily="18" charset="2"/>
              </a:rPr>
              <a:t>,</a:t>
            </a:r>
            <a:r>
              <a:rPr kumimoji="0" lang="en-US" altLang="en-US"/>
              <a:t> {a}, {b}, {c}, {a,b}, {a,c}, {b,c}, {a,b,c} }</a:t>
            </a:r>
          </a:p>
        </p:txBody>
      </p:sp>
      <p:sp>
        <p:nvSpPr>
          <p:cNvPr id="956420" name="Text Box 4"/>
          <p:cNvSpPr txBox="1">
            <a:spLocks noChangeArrowheads="1"/>
          </p:cNvSpPr>
          <p:nvPr/>
        </p:nvSpPr>
        <p:spPr bwMode="auto">
          <a:xfrm>
            <a:off x="3724275" y="457200"/>
            <a:ext cx="1685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Power Set</a:t>
            </a:r>
          </a:p>
        </p:txBody>
      </p:sp>
      <p:sp>
        <p:nvSpPr>
          <p:cNvPr id="956421" name="Text Box 5"/>
          <p:cNvSpPr txBox="1">
            <a:spLocks noChangeArrowheads="1"/>
          </p:cNvSpPr>
          <p:nvPr/>
        </p:nvSpPr>
        <p:spPr bwMode="auto">
          <a:xfrm>
            <a:off x="1828800" y="4953000"/>
            <a:ext cx="3694113" cy="925513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Suppose S has n elements.</a:t>
            </a:r>
          </a:p>
          <a:p>
            <a:endParaRPr lang="en-US" altLang="zh-TW"/>
          </a:p>
          <a:p>
            <a:r>
              <a:rPr lang="en-US" altLang="zh-TW"/>
              <a:t>How large is the power set of 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6419" grpId="0"/>
      <p:bldP spid="95642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7FA69C2E-254A-40CE-9C44-E8192CF24C13}" type="slidenum">
              <a:rPr lang="en-US" altLang="zh-TW">
                <a:latin typeface="Arial" charset="0"/>
              </a:rPr>
              <a:pPr eaLnBrk="1" hangingPunct="1"/>
              <a:t>40</a:t>
            </a:fld>
            <a:endParaRPr lang="en-US" altLang="zh-TW">
              <a:latin typeface="Arial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363913" y="457200"/>
            <a:ext cx="235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Monotone Path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914400" y="1143000"/>
            <a:ext cx="723900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TW"/>
              <a:t>A monotone path from (0,0) to (n,n) is a path consist of “right" moves (x-coordinate increase by 1) and “up" moves (y-coordinate increase by 1), starting at (0,0) and ending at (n,n). </a:t>
            </a:r>
          </a:p>
        </p:txBody>
      </p:sp>
      <p:pic>
        <p:nvPicPr>
          <p:cNvPr id="106906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590800"/>
            <a:ext cx="5791200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9070" name="Text Box 14"/>
          <p:cNvSpPr txBox="1">
            <a:spLocks noChangeArrowheads="1"/>
          </p:cNvSpPr>
          <p:nvPr/>
        </p:nvSpPr>
        <p:spPr bwMode="auto">
          <a:xfrm>
            <a:off x="1524000" y="4495800"/>
            <a:ext cx="6032500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many possible monotone paths from (0,0) to (n,n)?</a:t>
            </a:r>
          </a:p>
        </p:txBody>
      </p:sp>
      <p:sp>
        <p:nvSpPr>
          <p:cNvPr id="1069071" name="Text Box 15"/>
          <p:cNvSpPr txBox="1">
            <a:spLocks noChangeArrowheads="1"/>
          </p:cNvSpPr>
          <p:nvPr/>
        </p:nvSpPr>
        <p:spPr bwMode="auto">
          <a:xfrm>
            <a:off x="465138" y="5105400"/>
            <a:ext cx="8212137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We can map a “right” move to an “x” and a “up” move to a “y”.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There is a bijection between monotone paths and words with n x’s and n y’s.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And so the answer is just </a:t>
            </a:r>
          </a:p>
        </p:txBody>
      </p:sp>
      <p:pic>
        <p:nvPicPr>
          <p:cNvPr id="1069073" name="Picture 1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867400"/>
            <a:ext cx="4286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009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907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AF174B0A-CD8A-43A3-B9B4-B9558EB0CE61}" type="slidenum">
              <a:rPr lang="en-US" altLang="zh-TW">
                <a:latin typeface="Arial" charset="0"/>
              </a:rPr>
              <a:pPr eaLnBrk="1" hangingPunct="1"/>
              <a:t>41</a:t>
            </a:fld>
            <a:endParaRPr lang="en-US" altLang="zh-TW">
              <a:latin typeface="Arial" charset="0"/>
            </a:endParaRP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3363913" y="457200"/>
            <a:ext cx="235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Monotone Path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914400" y="1219200"/>
            <a:ext cx="67056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TW"/>
              <a:t>We say such a path “lower-right" monotone path if all of the points (x</a:t>
            </a:r>
            <a:r>
              <a:rPr lang="en-US" altLang="zh-TW" baseline="-25000"/>
              <a:t>i</a:t>
            </a:r>
            <a:r>
              <a:rPr lang="en-US" altLang="zh-TW"/>
              <a:t>,y</a:t>
            </a:r>
            <a:r>
              <a:rPr lang="en-US" altLang="zh-TW" baseline="-25000"/>
              <a:t>i</a:t>
            </a:r>
            <a:r>
              <a:rPr lang="en-US" altLang="zh-TW"/>
              <a:t>) on the path has x</a:t>
            </a:r>
            <a:r>
              <a:rPr lang="en-US" altLang="zh-TW" baseline="-25000"/>
              <a:t>i</a:t>
            </a:r>
            <a:r>
              <a:rPr lang="en-US" altLang="zh-TW"/>
              <a:t> &gt;= y</a:t>
            </a:r>
            <a:r>
              <a:rPr lang="en-US" altLang="zh-TW" baseline="-25000"/>
              <a:t>i</a:t>
            </a:r>
            <a:r>
              <a:rPr lang="en-US" altLang="zh-TW"/>
              <a:t>. </a:t>
            </a: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362200"/>
            <a:ext cx="5791200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4422" name="Text Box 6"/>
          <p:cNvSpPr txBox="1">
            <a:spLocks noChangeArrowheads="1"/>
          </p:cNvSpPr>
          <p:nvPr/>
        </p:nvSpPr>
        <p:spPr bwMode="auto">
          <a:xfrm>
            <a:off x="2209800" y="4572000"/>
            <a:ext cx="247650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lower-right monotone</a:t>
            </a:r>
          </a:p>
        </p:txBody>
      </p:sp>
      <p:sp>
        <p:nvSpPr>
          <p:cNvPr id="1084423" name="Text Box 7"/>
          <p:cNvSpPr txBox="1">
            <a:spLocks noChangeArrowheads="1"/>
          </p:cNvSpPr>
          <p:nvPr/>
        </p:nvSpPr>
        <p:spPr bwMode="auto">
          <a:xfrm>
            <a:off x="5410200" y="4572000"/>
            <a:ext cx="30654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NOT lower-right monotone</a:t>
            </a:r>
          </a:p>
        </p:txBody>
      </p:sp>
      <p:sp>
        <p:nvSpPr>
          <p:cNvPr id="1084424" name="Line 8"/>
          <p:cNvSpPr>
            <a:spLocks noChangeShapeType="1"/>
          </p:cNvSpPr>
          <p:nvPr/>
        </p:nvSpPr>
        <p:spPr bwMode="auto">
          <a:xfrm flipH="1" flipV="1">
            <a:off x="29718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4425" name="Line 9"/>
          <p:cNvSpPr>
            <a:spLocks noChangeShapeType="1"/>
          </p:cNvSpPr>
          <p:nvPr/>
        </p:nvSpPr>
        <p:spPr bwMode="auto">
          <a:xfrm flipV="1">
            <a:off x="3429000" y="40386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4426" name="Line 10"/>
          <p:cNvSpPr>
            <a:spLocks noChangeShapeType="1"/>
          </p:cNvSpPr>
          <p:nvPr/>
        </p:nvSpPr>
        <p:spPr bwMode="auto">
          <a:xfrm flipH="1" flipV="1">
            <a:off x="6248400" y="3276600"/>
            <a:ext cx="609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4427" name="Text Box 11"/>
          <p:cNvSpPr txBox="1">
            <a:spLocks noChangeArrowheads="1"/>
          </p:cNvSpPr>
          <p:nvPr/>
        </p:nvSpPr>
        <p:spPr bwMode="auto">
          <a:xfrm>
            <a:off x="914400" y="5486400"/>
            <a:ext cx="7345363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many possible </a:t>
            </a:r>
            <a:r>
              <a:rPr lang="en-US" altLang="zh-TW" i="1"/>
              <a:t>lower right</a:t>
            </a:r>
            <a:r>
              <a:rPr lang="en-US" altLang="zh-TW"/>
              <a:t>  monotone paths from (0,0) to (n,n)?</a:t>
            </a:r>
          </a:p>
        </p:txBody>
      </p:sp>
    </p:spTree>
    <p:extLst>
      <p:ext uri="{BB962C8B-B14F-4D97-AF65-F5344CB8AC3E}">
        <p14:creationId xmlns:p14="http://schemas.microsoft.com/office/powerpoint/2010/main" val="340815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4422" grpId="0" animBg="1"/>
      <p:bldP spid="1084423" grpId="0" animBg="1"/>
      <p:bldP spid="1084424" grpId="0" animBg="1"/>
      <p:bldP spid="1084425" grpId="0" animBg="1"/>
      <p:bldP spid="1084426" grpId="0" animBg="1"/>
      <p:bldP spid="108442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9AB56430-DB9E-4F3D-A1D3-34B8FDE34658}" type="slidenum">
              <a:rPr lang="en-US" altLang="zh-TW">
                <a:latin typeface="Arial" charset="0"/>
              </a:rPr>
              <a:pPr eaLnBrk="1" hangingPunct="1"/>
              <a:t>42</a:t>
            </a:fld>
            <a:endParaRPr lang="en-US" altLang="zh-TW">
              <a:latin typeface="Arial" charset="0"/>
            </a:endParaRP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3363913" y="457200"/>
            <a:ext cx="235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Monotone Path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057400"/>
            <a:ext cx="5621338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 Box 10"/>
          <p:cNvSpPr txBox="1">
            <a:spLocks noChangeArrowheads="1"/>
          </p:cNvSpPr>
          <p:nvPr/>
        </p:nvSpPr>
        <p:spPr bwMode="auto">
          <a:xfrm>
            <a:off x="884238" y="1295400"/>
            <a:ext cx="7345362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many possible </a:t>
            </a:r>
            <a:r>
              <a:rPr lang="en-US" altLang="zh-TW" i="1"/>
              <a:t>lower right</a:t>
            </a:r>
            <a:r>
              <a:rPr lang="en-US" altLang="zh-TW"/>
              <a:t>  monotone paths from (0,0) to (n,n)?</a:t>
            </a:r>
          </a:p>
        </p:txBody>
      </p:sp>
      <p:sp>
        <p:nvSpPr>
          <p:cNvPr id="20486" name="Rectangle 11"/>
          <p:cNvSpPr>
            <a:spLocks noChangeArrowheads="1"/>
          </p:cNvSpPr>
          <p:nvPr/>
        </p:nvSpPr>
        <p:spPr bwMode="auto">
          <a:xfrm>
            <a:off x="6629400" y="1828800"/>
            <a:ext cx="1905000" cy="1905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85452" name="Text Box 12"/>
          <p:cNvSpPr txBox="1">
            <a:spLocks noChangeArrowheads="1"/>
          </p:cNvSpPr>
          <p:nvPr/>
        </p:nvSpPr>
        <p:spPr bwMode="auto">
          <a:xfrm>
            <a:off x="914400" y="4191000"/>
            <a:ext cx="7272338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We can still map a “right” move to an “x” and a “up” move to a “y”.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There is a bijection between (</a:t>
            </a:r>
            <a:r>
              <a:rPr lang="en-US" altLang="zh-TW">
                <a:solidFill>
                  <a:schemeClr val="accent2"/>
                </a:solidFill>
              </a:rPr>
              <a:t>A</a:t>
            </a:r>
            <a:r>
              <a:rPr lang="en-US" altLang="zh-TW"/>
              <a:t>) lower right monotone paths and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(</a:t>
            </a:r>
            <a:r>
              <a:rPr lang="en-US" altLang="zh-TW">
                <a:solidFill>
                  <a:srgbClr val="008000"/>
                </a:solidFill>
              </a:rPr>
              <a:t>B</a:t>
            </a:r>
            <a:r>
              <a:rPr lang="en-US" altLang="zh-TW"/>
              <a:t>) words with n x’s and n y’s, with the additional constraint that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  no initial segment of the string has more Y's than X's.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There is a bijection, but both sets look difficult to count. </a:t>
            </a:r>
          </a:p>
        </p:txBody>
      </p:sp>
    </p:spTree>
    <p:extLst>
      <p:ext uri="{BB962C8B-B14F-4D97-AF65-F5344CB8AC3E}">
        <p14:creationId xmlns:p14="http://schemas.microsoft.com/office/powerpoint/2010/main" val="361583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154" name="Text Box 2"/>
          <p:cNvSpPr txBox="1">
            <a:spLocks noChangeArrowheads="1"/>
          </p:cNvSpPr>
          <p:nvPr/>
        </p:nvSpPr>
        <p:spPr bwMode="auto">
          <a:xfrm>
            <a:off x="3276600" y="457200"/>
            <a:ext cx="2628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Mountain Ranges</a:t>
            </a:r>
          </a:p>
        </p:txBody>
      </p:sp>
      <p:sp>
        <p:nvSpPr>
          <p:cNvPr id="1073155" name="Rectangle 3"/>
          <p:cNvSpPr>
            <a:spLocks noChangeArrowheads="1"/>
          </p:cNvSpPr>
          <p:nvPr/>
        </p:nvSpPr>
        <p:spPr bwMode="auto">
          <a:xfrm>
            <a:off x="1104900" y="1295400"/>
            <a:ext cx="6934200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/>
              <a:t>How many “mountain ranges” can you form with n upstrokes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and n downstrokes that all stay above the original line?</a:t>
            </a:r>
          </a:p>
        </p:txBody>
      </p:sp>
      <p:sp>
        <p:nvSpPr>
          <p:cNvPr id="1073156" name="Rectangle 4"/>
          <p:cNvSpPr>
            <a:spLocks noChangeArrowheads="1"/>
          </p:cNvSpPr>
          <p:nvPr/>
        </p:nvSpPr>
        <p:spPr bwMode="auto">
          <a:xfrm>
            <a:off x="1752600" y="2513013"/>
            <a:ext cx="56388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/>
              <a:t>                                                            /\ </a:t>
            </a:r>
          </a:p>
          <a:p>
            <a:r>
              <a:rPr lang="en-US" altLang="zh-TW"/>
              <a:t>                    /\       /\           /\/\       /  \</a:t>
            </a:r>
          </a:p>
          <a:p>
            <a:r>
              <a:rPr lang="en-US" altLang="zh-TW"/>
              <a:t>/\/\/\,    /\/  \,    /  \/\,    /       \,   /     \</a:t>
            </a:r>
          </a:p>
        </p:txBody>
      </p:sp>
      <p:sp>
        <p:nvSpPr>
          <p:cNvPr id="1073157" name="Text Box 5"/>
          <p:cNvSpPr txBox="1">
            <a:spLocks noChangeArrowheads="1"/>
          </p:cNvSpPr>
          <p:nvPr/>
        </p:nvSpPr>
        <p:spPr bwMode="auto">
          <a:xfrm>
            <a:off x="1143000" y="4079875"/>
            <a:ext cx="71501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We do not know how to solve these three problems yet, but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we can show that all these three problems have the same answer,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by showing that there are bijections between these sets.</a:t>
            </a:r>
          </a:p>
        </p:txBody>
      </p:sp>
    </p:spTree>
    <p:extLst>
      <p:ext uri="{BB962C8B-B14F-4D97-AF65-F5344CB8AC3E}">
        <p14:creationId xmlns:p14="http://schemas.microsoft.com/office/powerpoint/2010/main" val="268481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315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07693175-13AF-4F92-9403-C53E6457B7A8}" type="slidenum">
              <a:rPr lang="en-US" altLang="zh-TW">
                <a:latin typeface="Arial" charset="0"/>
              </a:rPr>
              <a:pPr eaLnBrk="1" hangingPunct="1"/>
              <a:t>44</a:t>
            </a:fld>
            <a:endParaRPr lang="en-US" altLang="zh-TW">
              <a:latin typeface="Arial" charset="0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2060575" y="457200"/>
            <a:ext cx="4949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Parenthesis and Monotone Paths</a:t>
            </a:r>
          </a:p>
        </p:txBody>
      </p:sp>
      <p:sp>
        <p:nvSpPr>
          <p:cNvPr id="1072143" name="Text Box 15"/>
          <p:cNvSpPr txBox="1">
            <a:spLocks noChangeArrowheads="1"/>
          </p:cNvSpPr>
          <p:nvPr/>
        </p:nvSpPr>
        <p:spPr bwMode="auto">
          <a:xfrm>
            <a:off x="3157538" y="2376488"/>
            <a:ext cx="28273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(()()())                   ()()()()</a:t>
            </a:r>
          </a:p>
        </p:txBody>
      </p:sp>
      <p:sp>
        <p:nvSpPr>
          <p:cNvPr id="23557" name="Text Box 18"/>
          <p:cNvSpPr txBox="1">
            <a:spLocks noChangeArrowheads="1"/>
          </p:cNvSpPr>
          <p:nvPr/>
        </p:nvSpPr>
        <p:spPr bwMode="auto">
          <a:xfrm>
            <a:off x="1431925" y="1192213"/>
            <a:ext cx="6242050" cy="78898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 pairing is valid if and only if there are at least as many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open parentheses than close parentheses from the left.</a:t>
            </a:r>
          </a:p>
        </p:txBody>
      </p:sp>
      <p:sp>
        <p:nvSpPr>
          <p:cNvPr id="1072152" name="Text Box 24"/>
          <p:cNvSpPr txBox="1">
            <a:spLocks noChangeArrowheads="1"/>
          </p:cNvSpPr>
          <p:nvPr/>
        </p:nvSpPr>
        <p:spPr bwMode="auto">
          <a:xfrm>
            <a:off x="957263" y="3733800"/>
            <a:ext cx="7367587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We can map a “(” to an “x” and a “)” move to a “y”.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There is a bijection between (</a:t>
            </a:r>
            <a:r>
              <a:rPr lang="en-US" altLang="zh-TW">
                <a:solidFill>
                  <a:schemeClr val="accent2"/>
                </a:solidFill>
              </a:rPr>
              <a:t>A</a:t>
            </a:r>
            <a:r>
              <a:rPr lang="en-US" altLang="zh-TW"/>
              <a:t>) valid pairings and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(</a:t>
            </a:r>
            <a:r>
              <a:rPr lang="en-US" altLang="zh-TW">
                <a:solidFill>
                  <a:srgbClr val="008000"/>
                </a:solidFill>
              </a:rPr>
              <a:t>B</a:t>
            </a:r>
            <a:r>
              <a:rPr lang="en-US" altLang="zh-TW"/>
              <a:t>) words with n x’s and n y’s, with the additional constraint that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  no initial segment of the string has more Y's than X's.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In slide 19, we have seen that there is a bijection between (</a:t>
            </a:r>
            <a:r>
              <a:rPr lang="en-US" altLang="zh-TW">
                <a:solidFill>
                  <a:srgbClr val="008000"/>
                </a:solidFill>
              </a:rPr>
              <a:t>B</a:t>
            </a:r>
            <a:r>
              <a:rPr lang="en-US" altLang="zh-TW"/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and the set of lower right monotone paths, so there is a bijection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between (</a:t>
            </a:r>
            <a:r>
              <a:rPr lang="en-US" altLang="zh-TW">
                <a:solidFill>
                  <a:schemeClr val="accent2"/>
                </a:solidFill>
              </a:rPr>
              <a:t>A</a:t>
            </a:r>
            <a:r>
              <a:rPr lang="en-US" altLang="zh-TW"/>
              <a:t>) and the set of lower right monotone paths.</a:t>
            </a:r>
          </a:p>
        </p:txBody>
      </p:sp>
      <p:sp>
        <p:nvSpPr>
          <p:cNvPr id="1072153" name="AutoShape 25"/>
          <p:cNvSpPr>
            <a:spLocks noChangeArrowheads="1"/>
          </p:cNvSpPr>
          <p:nvPr/>
        </p:nvSpPr>
        <p:spPr bwMode="auto">
          <a:xfrm>
            <a:off x="3505200" y="2819400"/>
            <a:ext cx="228600" cy="223838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72154" name="AutoShape 26"/>
          <p:cNvSpPr>
            <a:spLocks noChangeArrowheads="1"/>
          </p:cNvSpPr>
          <p:nvPr/>
        </p:nvSpPr>
        <p:spPr bwMode="auto">
          <a:xfrm>
            <a:off x="5486400" y="2824163"/>
            <a:ext cx="228600" cy="223837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72155" name="Text Box 27"/>
          <p:cNvSpPr txBox="1">
            <a:spLocks noChangeArrowheads="1"/>
          </p:cNvSpPr>
          <p:nvPr/>
        </p:nvSpPr>
        <p:spPr bwMode="auto">
          <a:xfrm>
            <a:off x="3032125" y="3048000"/>
            <a:ext cx="1200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xxyxyxyy</a:t>
            </a:r>
          </a:p>
        </p:txBody>
      </p:sp>
      <p:sp>
        <p:nvSpPr>
          <p:cNvPr id="1072156" name="Text Box 28"/>
          <p:cNvSpPr txBox="1">
            <a:spLocks noChangeArrowheads="1"/>
          </p:cNvSpPr>
          <p:nvPr/>
        </p:nvSpPr>
        <p:spPr bwMode="auto">
          <a:xfrm>
            <a:off x="5029200" y="3048000"/>
            <a:ext cx="1200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xyxyxyxy</a:t>
            </a:r>
          </a:p>
        </p:txBody>
      </p:sp>
    </p:spTree>
    <p:extLst>
      <p:ext uri="{BB962C8B-B14F-4D97-AF65-F5344CB8AC3E}">
        <p14:creationId xmlns:p14="http://schemas.microsoft.com/office/powerpoint/2010/main" val="336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2143" grpId="0"/>
      <p:bldP spid="1072153" grpId="0" animBg="1"/>
      <p:bldP spid="1072154" grpId="0" animBg="1"/>
      <p:bldP spid="1072155" grpId="0"/>
      <p:bldP spid="107215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BEBD07D4-4710-40D1-ABBB-63055552BF16}" type="slidenum">
              <a:rPr lang="en-US" altLang="zh-TW">
                <a:latin typeface="Arial" charset="0"/>
              </a:rPr>
              <a:pPr eaLnBrk="1" hangingPunct="1"/>
              <a:t>45</a:t>
            </a:fld>
            <a:endParaRPr lang="en-US" altLang="zh-TW">
              <a:latin typeface="Arial" charset="0"/>
            </a:endParaRP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2060575" y="457200"/>
            <a:ext cx="4949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Parenthesis and Monotone Paths</a:t>
            </a:r>
          </a:p>
        </p:txBody>
      </p:sp>
      <p:sp>
        <p:nvSpPr>
          <p:cNvPr id="1086467" name="Text Box 3"/>
          <p:cNvSpPr txBox="1">
            <a:spLocks noChangeArrowheads="1"/>
          </p:cNvSpPr>
          <p:nvPr/>
        </p:nvSpPr>
        <p:spPr bwMode="auto">
          <a:xfrm>
            <a:off x="3157538" y="3276600"/>
            <a:ext cx="28273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(()()())                   ()()()()</a:t>
            </a:r>
          </a:p>
        </p:txBody>
      </p:sp>
      <p:pic>
        <p:nvPicPr>
          <p:cNvPr id="2458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527"/>
          <a:stretch>
            <a:fillRect/>
          </a:stretch>
        </p:blipFill>
        <p:spPr bwMode="auto">
          <a:xfrm>
            <a:off x="2743200" y="3938588"/>
            <a:ext cx="3733800" cy="170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1431925" y="1192213"/>
            <a:ext cx="6242050" cy="78898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 pairing is valid if and only if there are at least as many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open parentheses than close parentheses from the left.</a:t>
            </a:r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990600" y="2209800"/>
            <a:ext cx="7110413" cy="7889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 monotone path is “lower-right” if and only if there are at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least as many right moves than up moves from the starting point.</a:t>
            </a:r>
          </a:p>
        </p:txBody>
      </p:sp>
      <p:sp>
        <p:nvSpPr>
          <p:cNvPr id="1086471" name="AutoShape 7"/>
          <p:cNvSpPr>
            <a:spLocks noChangeArrowheads="1"/>
          </p:cNvSpPr>
          <p:nvPr/>
        </p:nvSpPr>
        <p:spPr bwMode="auto">
          <a:xfrm>
            <a:off x="3505200" y="3733800"/>
            <a:ext cx="228600" cy="223838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86472" name="AutoShape 8"/>
          <p:cNvSpPr>
            <a:spLocks noChangeArrowheads="1"/>
          </p:cNvSpPr>
          <p:nvPr/>
        </p:nvSpPr>
        <p:spPr bwMode="auto">
          <a:xfrm>
            <a:off x="5486400" y="3733800"/>
            <a:ext cx="228600" cy="223838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86473" name="Text Box 9"/>
          <p:cNvSpPr txBox="1">
            <a:spLocks noChangeArrowheads="1"/>
          </p:cNvSpPr>
          <p:nvPr/>
        </p:nvSpPr>
        <p:spPr bwMode="auto">
          <a:xfrm>
            <a:off x="838200" y="5791200"/>
            <a:ext cx="7497763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 there is a bijection between these two sets by each open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parenthesis with a right move and a close parenthesis by an up move.</a:t>
            </a:r>
          </a:p>
        </p:txBody>
      </p:sp>
    </p:spTree>
    <p:extLst>
      <p:ext uri="{BB962C8B-B14F-4D97-AF65-F5344CB8AC3E}">
        <p14:creationId xmlns:p14="http://schemas.microsoft.com/office/powerpoint/2010/main" val="241097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6467" grpId="0"/>
      <p:bldP spid="1086471" grpId="0" animBg="1"/>
      <p:bldP spid="1086472" grpId="0" animBg="1"/>
      <p:bldP spid="108647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Text Box 2"/>
          <p:cNvSpPr txBox="1">
            <a:spLocks noChangeArrowheads="1"/>
          </p:cNvSpPr>
          <p:nvPr/>
        </p:nvSpPr>
        <p:spPr bwMode="auto">
          <a:xfrm>
            <a:off x="1751013" y="457200"/>
            <a:ext cx="5716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Monotone Paths and Mountain Ranges</a:t>
            </a:r>
          </a:p>
        </p:txBody>
      </p:sp>
      <p:pic>
        <p:nvPicPr>
          <p:cNvPr id="10741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527" b="1401"/>
          <a:stretch>
            <a:fillRect/>
          </a:stretch>
        </p:blipFill>
        <p:spPr bwMode="auto">
          <a:xfrm>
            <a:off x="2705100" y="1219200"/>
            <a:ext cx="37338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418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737" b="1401"/>
          <a:stretch>
            <a:fillRect/>
          </a:stretch>
        </p:blipFill>
        <p:spPr bwMode="auto">
          <a:xfrm rot="-8062885">
            <a:off x="2400300" y="3238500"/>
            <a:ext cx="1752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418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95" r="35527" b="5882"/>
          <a:stretch>
            <a:fillRect/>
          </a:stretch>
        </p:blipFill>
        <p:spPr bwMode="auto">
          <a:xfrm rot="-8094715">
            <a:off x="5067300" y="3390900"/>
            <a:ext cx="18288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74183" name="Text Box 7"/>
          <p:cNvSpPr txBox="1">
            <a:spLocks noChangeArrowheads="1"/>
          </p:cNvSpPr>
          <p:nvPr/>
        </p:nvSpPr>
        <p:spPr bwMode="auto">
          <a:xfrm>
            <a:off x="768350" y="5334000"/>
            <a:ext cx="76073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By “rotating” the images, we see that a path not crossing the diagonal</a:t>
            </a:r>
          </a:p>
          <a:p>
            <a:pPr>
              <a:lnSpc>
                <a:spcPct val="150000"/>
              </a:lnSpc>
            </a:pPr>
            <a:r>
              <a:rPr lang="en-US" altLang="zh-TW"/>
              <a:t>is just the same as a mountain not crossing the horizontal line.</a:t>
            </a:r>
          </a:p>
        </p:txBody>
      </p:sp>
      <p:sp>
        <p:nvSpPr>
          <p:cNvPr id="1074184" name="Text Box 8"/>
          <p:cNvSpPr txBox="1">
            <a:spLocks noChangeArrowheads="1"/>
          </p:cNvSpPr>
          <p:nvPr/>
        </p:nvSpPr>
        <p:spPr bwMode="auto">
          <a:xfrm>
            <a:off x="76200" y="6289675"/>
            <a:ext cx="8959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 there is a bijection between them by mapping “</a:t>
            </a:r>
            <a:r>
              <a:rPr lang="en-US" altLang="zh-TW">
                <a:solidFill>
                  <a:srgbClr val="A50021"/>
                </a:solidFill>
              </a:rPr>
              <a:t>right</a:t>
            </a:r>
            <a:r>
              <a:rPr lang="en-US" altLang="zh-TW"/>
              <a:t>” to “</a:t>
            </a:r>
            <a:r>
              <a:rPr lang="en-US" altLang="zh-TW">
                <a:solidFill>
                  <a:srgbClr val="008000"/>
                </a:solidFill>
              </a:rPr>
              <a:t>up</a:t>
            </a:r>
            <a:r>
              <a:rPr lang="en-US" altLang="zh-TW"/>
              <a:t>” and “</a:t>
            </a:r>
            <a:r>
              <a:rPr lang="en-US" altLang="zh-TW">
                <a:solidFill>
                  <a:srgbClr val="A50021"/>
                </a:solidFill>
              </a:rPr>
              <a:t>up</a:t>
            </a:r>
            <a:r>
              <a:rPr lang="en-US" altLang="zh-TW"/>
              <a:t>” to “</a:t>
            </a:r>
            <a:r>
              <a:rPr lang="en-US" altLang="zh-TW">
                <a:solidFill>
                  <a:srgbClr val="008000"/>
                </a:solidFill>
              </a:rPr>
              <a:t>down</a:t>
            </a:r>
            <a:r>
              <a:rPr lang="en-US" altLang="zh-TW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383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4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4183" grpId="0"/>
      <p:bldP spid="107418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2" name="Text Box 2"/>
          <p:cNvSpPr txBox="1">
            <a:spLocks noChangeArrowheads="1"/>
          </p:cNvSpPr>
          <p:nvPr/>
        </p:nvSpPr>
        <p:spPr bwMode="auto">
          <a:xfrm>
            <a:off x="723900" y="457200"/>
            <a:ext cx="7658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Parenthesis, Monotone Paths and Mountain Ranges</a:t>
            </a:r>
          </a:p>
        </p:txBody>
      </p:sp>
      <p:sp>
        <p:nvSpPr>
          <p:cNvPr id="1075208" name="Text Box 8"/>
          <p:cNvSpPr txBox="1">
            <a:spLocks noChangeArrowheads="1"/>
          </p:cNvSpPr>
          <p:nvPr/>
        </p:nvSpPr>
        <p:spPr bwMode="auto">
          <a:xfrm>
            <a:off x="1508125" y="1641475"/>
            <a:ext cx="5870575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Now we know that these three sets are of equal size,</a:t>
            </a:r>
          </a:p>
          <a:p>
            <a:endParaRPr lang="en-US" altLang="zh-TW"/>
          </a:p>
          <a:p>
            <a:r>
              <a:rPr lang="en-US" altLang="zh-TW"/>
              <a:t>although we don’t know the size.</a:t>
            </a:r>
          </a:p>
          <a:p>
            <a:endParaRPr lang="en-US" altLang="zh-TW"/>
          </a:p>
          <a:p>
            <a:r>
              <a:rPr lang="en-US" altLang="zh-TW"/>
              <a:t>It turns out that the answer is exactly</a:t>
            </a:r>
          </a:p>
          <a:p>
            <a:endParaRPr lang="en-US" altLang="zh-TW"/>
          </a:p>
          <a:p>
            <a:endParaRPr lang="en-US" altLang="zh-TW"/>
          </a:p>
          <a:p>
            <a:r>
              <a:rPr lang="en-US" altLang="zh-TW"/>
              <a:t>This is called the nth Catalan number,</a:t>
            </a:r>
          </a:p>
          <a:p>
            <a:endParaRPr lang="en-US" altLang="zh-TW"/>
          </a:p>
          <a:p>
            <a:r>
              <a:rPr lang="en-US" altLang="zh-TW"/>
              <a:t>and has applications in many other places as well.</a:t>
            </a:r>
          </a:p>
          <a:p>
            <a:endParaRPr lang="en-US" altLang="zh-TW"/>
          </a:p>
          <a:p>
            <a:endParaRPr lang="en-US" altLang="zh-TW"/>
          </a:p>
          <a:p>
            <a:r>
              <a:rPr lang="en-US" altLang="zh-TW"/>
              <a:t>We will not compute it in the lecture,</a:t>
            </a:r>
          </a:p>
          <a:p>
            <a:endParaRPr lang="en-US" altLang="zh-TW"/>
          </a:p>
          <a:p>
            <a:r>
              <a:rPr lang="en-US" altLang="zh-TW"/>
              <a:t>but will do so in the advanced lecture about counting.</a:t>
            </a:r>
          </a:p>
        </p:txBody>
      </p:sp>
      <p:pic>
        <p:nvPicPr>
          <p:cNvPr id="1075210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560638"/>
            <a:ext cx="15240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20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2" name="Text Box 2"/>
          <p:cNvSpPr txBox="1">
            <a:spLocks noChangeArrowheads="1"/>
          </p:cNvSpPr>
          <p:nvPr/>
        </p:nvSpPr>
        <p:spPr bwMode="auto">
          <a:xfrm>
            <a:off x="1443038" y="457200"/>
            <a:ext cx="6329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Mapping Between Infinite Sets (Optional)</a:t>
            </a:r>
          </a:p>
        </p:txBody>
      </p:sp>
      <p:sp>
        <p:nvSpPr>
          <p:cNvPr id="1070083" name="Text Box 3"/>
          <p:cNvSpPr txBox="1">
            <a:spLocks noChangeArrowheads="1"/>
          </p:cNvSpPr>
          <p:nvPr/>
        </p:nvSpPr>
        <p:spPr bwMode="auto">
          <a:xfrm>
            <a:off x="2011363" y="1295400"/>
            <a:ext cx="5075237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to compare the size of two infinite sets?</a:t>
            </a:r>
          </a:p>
        </p:txBody>
      </p:sp>
      <p:sp>
        <p:nvSpPr>
          <p:cNvPr id="1070084" name="Text Box 4"/>
          <p:cNvSpPr txBox="1">
            <a:spLocks noChangeArrowheads="1"/>
          </p:cNvSpPr>
          <p:nvPr/>
        </p:nvSpPr>
        <p:spPr bwMode="auto">
          <a:xfrm>
            <a:off x="976313" y="1981200"/>
            <a:ext cx="7199312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Cantor proposed an elegant defintion: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Two infinite sets are “equal” if there is a bijection between them.</a:t>
            </a:r>
          </a:p>
        </p:txBody>
      </p:sp>
      <p:sp>
        <p:nvSpPr>
          <p:cNvPr id="1070085" name="Text Box 5"/>
          <p:cNvSpPr txBox="1">
            <a:spLocks noChangeArrowheads="1"/>
          </p:cNvSpPr>
          <p:nvPr/>
        </p:nvSpPr>
        <p:spPr bwMode="auto">
          <a:xfrm>
            <a:off x="1127125" y="3106738"/>
            <a:ext cx="4714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Using this definition, it can be shown that:</a:t>
            </a:r>
          </a:p>
        </p:txBody>
      </p:sp>
      <p:sp>
        <p:nvSpPr>
          <p:cNvPr id="1070086" name="Text Box 6"/>
          <p:cNvSpPr txBox="1">
            <a:spLocks noChangeArrowheads="1"/>
          </p:cNvSpPr>
          <p:nvPr/>
        </p:nvSpPr>
        <p:spPr bwMode="auto">
          <a:xfrm>
            <a:off x="1752600" y="3716338"/>
            <a:ext cx="5608638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The set of positive integers = the set of integers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The set of integers = the set of rational numbers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The set of integers </a:t>
            </a:r>
            <a:r>
              <a:rPr lang="en-US" altLang="zh-TW" b="1">
                <a:solidFill>
                  <a:srgbClr val="A50021"/>
                </a:solidFill>
              </a:rPr>
              <a:t>≠</a:t>
            </a:r>
            <a:r>
              <a:rPr lang="en-US" altLang="zh-TW"/>
              <a:t> the set of real numbers</a:t>
            </a:r>
          </a:p>
        </p:txBody>
      </p:sp>
    </p:spTree>
    <p:extLst>
      <p:ext uri="{BB962C8B-B14F-4D97-AF65-F5344CB8AC3E}">
        <p14:creationId xmlns:p14="http://schemas.microsoft.com/office/powerpoint/2010/main" val="387774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0084" grpId="0" animBg="1"/>
      <p:bldP spid="107008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Text Box 2"/>
          <p:cNvSpPr txBox="1">
            <a:spLocks noChangeArrowheads="1"/>
          </p:cNvSpPr>
          <p:nvPr/>
        </p:nvSpPr>
        <p:spPr bwMode="auto">
          <a:xfrm>
            <a:off x="3314700" y="457200"/>
            <a:ext cx="2476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Quick Summary</a:t>
            </a:r>
          </a:p>
        </p:txBody>
      </p:sp>
      <p:sp>
        <p:nvSpPr>
          <p:cNvPr id="1078276" name="Text Box 4"/>
          <p:cNvSpPr txBox="1">
            <a:spLocks noChangeArrowheads="1"/>
          </p:cNvSpPr>
          <p:nvPr/>
        </p:nvSpPr>
        <p:spPr bwMode="auto">
          <a:xfrm>
            <a:off x="457200" y="1565275"/>
            <a:ext cx="83693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Counting by mapping is a very useful technique.</a:t>
            </a:r>
          </a:p>
          <a:p>
            <a:endParaRPr lang="en-US" altLang="zh-TW"/>
          </a:p>
          <a:p>
            <a:r>
              <a:rPr lang="en-US" altLang="zh-TW"/>
              <a:t>It is also a powerful technique to solve more complicated problems.</a:t>
            </a:r>
          </a:p>
          <a:p>
            <a:endParaRPr lang="en-US" altLang="zh-TW"/>
          </a:p>
          <a:p>
            <a:r>
              <a:rPr lang="en-US" altLang="zh-TW"/>
              <a:t>The basic examples usually map a set into a properly defined binary strings.</a:t>
            </a:r>
          </a:p>
          <a:p>
            <a:endParaRPr lang="en-US" altLang="zh-TW"/>
          </a:p>
          <a:p>
            <a:r>
              <a:rPr lang="en-US" altLang="zh-TW"/>
              <a:t>Then we see how to generalize this approach by considering k-to-1 functions.</a:t>
            </a:r>
          </a:p>
          <a:p>
            <a:endParaRPr lang="en-US" altLang="zh-TW"/>
          </a:p>
          <a:p>
            <a:r>
              <a:rPr lang="en-US" altLang="zh-TW"/>
              <a:t>Finally we see the mapping between more complicated sets.</a:t>
            </a:r>
          </a:p>
        </p:txBody>
      </p:sp>
    </p:spTree>
    <p:extLst>
      <p:ext uri="{BB962C8B-B14F-4D97-AF65-F5344CB8AC3E}">
        <p14:creationId xmlns:p14="http://schemas.microsoft.com/office/powerpoint/2010/main" val="156813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610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Bijection: Power Set and Binary Strings</a:t>
            </a:r>
          </a:p>
        </p:txBody>
      </p:sp>
      <p:sp>
        <p:nvSpPr>
          <p:cNvPr id="1053699" name="Text Box 3"/>
          <p:cNvSpPr txBox="1">
            <a:spLocks noChangeArrowheads="1"/>
          </p:cNvSpPr>
          <p:nvPr/>
        </p:nvSpPr>
        <p:spPr bwMode="auto">
          <a:xfrm>
            <a:off x="2743200" y="1397000"/>
            <a:ext cx="365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39825" algn="r"/>
                <a:tab pos="1366838" algn="l"/>
                <a:tab pos="651668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tabLst>
                <a:tab pos="1139825" algn="r"/>
                <a:tab pos="1366838" algn="l"/>
                <a:tab pos="651668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tabLst>
                <a:tab pos="1139825" algn="r"/>
                <a:tab pos="1366838" algn="l"/>
                <a:tab pos="651668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tabLst>
                <a:tab pos="1139825" algn="r"/>
                <a:tab pos="1366838" algn="l"/>
                <a:tab pos="651668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tabLst>
                <a:tab pos="1139825" algn="r"/>
                <a:tab pos="1366838" algn="l"/>
                <a:tab pos="651668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  <a:tab pos="651668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  <a:tab pos="651668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  <a:tab pos="651668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  <a:tab pos="651668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 i="1">
                <a:solidFill>
                  <a:srgbClr val="000000"/>
                </a:solidFill>
                <a:latin typeface="Comic Sans MS" pitchFamily="66" charset="0"/>
              </a:rPr>
              <a:t>S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	:        {s</a:t>
            </a:r>
            <a:r>
              <a:rPr kumimoji="0" lang="en-US" altLang="en-US" baseline="-25000">
                <a:solidFill>
                  <a:srgbClr val="000000"/>
                </a:solidFill>
                <a:latin typeface="Comic Sans MS" pitchFamily="66" charset="0"/>
              </a:rPr>
              <a:t>1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, s</a:t>
            </a:r>
            <a:r>
              <a:rPr kumimoji="0" lang="en-US" altLang="en-US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, s</a:t>
            </a:r>
            <a:r>
              <a:rPr kumimoji="0" lang="en-US" altLang="en-US" baseline="-25000">
                <a:solidFill>
                  <a:srgbClr val="000000"/>
                </a:solidFill>
                <a:latin typeface="Comic Sans MS" pitchFamily="66" charset="0"/>
              </a:rPr>
              <a:t>3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, s</a:t>
            </a:r>
            <a:r>
              <a:rPr kumimoji="0" lang="en-US" altLang="en-US" baseline="-25000">
                <a:solidFill>
                  <a:srgbClr val="000000"/>
                </a:solidFill>
                <a:latin typeface="Comic Sans MS" pitchFamily="66" charset="0"/>
              </a:rPr>
              <a:t>4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, s</a:t>
            </a:r>
            <a:r>
              <a:rPr kumimoji="0" lang="en-US" altLang="en-US" baseline="-25000">
                <a:solidFill>
                  <a:srgbClr val="000000"/>
                </a:solidFill>
                <a:latin typeface="Comic Sans MS" pitchFamily="66" charset="0"/>
              </a:rPr>
              <a:t>5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, …  , s</a:t>
            </a:r>
            <a:r>
              <a:rPr kumimoji="0" lang="en-US" altLang="en-US" i="1" baseline="-25000">
                <a:solidFill>
                  <a:srgbClr val="000000"/>
                </a:solidFill>
                <a:latin typeface="Comic Sans MS" pitchFamily="66" charset="0"/>
              </a:rPr>
              <a:t>n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}</a:t>
            </a:r>
          </a:p>
        </p:txBody>
      </p:sp>
      <p:sp>
        <p:nvSpPr>
          <p:cNvPr id="1053700" name="Text Box 4"/>
          <p:cNvSpPr txBox="1">
            <a:spLocks noChangeArrowheads="1"/>
          </p:cNvSpPr>
          <p:nvPr/>
        </p:nvSpPr>
        <p:spPr bwMode="auto">
          <a:xfrm>
            <a:off x="1524000" y="5957888"/>
            <a:ext cx="3505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string:</a:t>
            </a:r>
            <a:r>
              <a:rPr kumimoji="0" lang="en-US" altLang="en-US">
                <a:solidFill>
                  <a:srgbClr val="0066FF"/>
                </a:solidFill>
                <a:latin typeface="Comic Sans MS" pitchFamily="66" charset="0"/>
              </a:rPr>
              <a:t>    1    0   1   1  0   …     1</a:t>
            </a:r>
          </a:p>
        </p:txBody>
      </p:sp>
      <p:sp>
        <p:nvSpPr>
          <p:cNvPr id="1053701" name="Text Box 5"/>
          <p:cNvSpPr txBox="1">
            <a:spLocks noChangeArrowheads="1"/>
          </p:cNvSpPr>
          <p:nvPr/>
        </p:nvSpPr>
        <p:spPr bwMode="auto">
          <a:xfrm>
            <a:off x="1524000" y="5348288"/>
            <a:ext cx="3581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	subset:</a:t>
            </a:r>
            <a:r>
              <a:rPr kumimoji="0" lang="en-US" altLang="en-US">
                <a:solidFill>
                  <a:srgbClr val="008000"/>
                </a:solidFill>
                <a:latin typeface="Comic Sans MS" pitchFamily="66" charset="0"/>
              </a:rPr>
              <a:t> </a:t>
            </a:r>
            <a:r>
              <a:rPr kumimoji="0" lang="en-US" altLang="en-US">
                <a:solidFill>
                  <a:srgbClr val="0066FF"/>
                </a:solidFill>
                <a:latin typeface="Comic Sans MS" pitchFamily="66" charset="0"/>
              </a:rPr>
              <a:t>{s</a:t>
            </a:r>
            <a:r>
              <a:rPr kumimoji="0" lang="en-US" altLang="en-US" baseline="-25000">
                <a:solidFill>
                  <a:srgbClr val="0066FF"/>
                </a:solidFill>
                <a:latin typeface="Comic Sans MS" pitchFamily="66" charset="0"/>
              </a:rPr>
              <a:t>1</a:t>
            </a:r>
            <a:r>
              <a:rPr kumimoji="0" lang="en-US" altLang="en-US">
                <a:solidFill>
                  <a:srgbClr val="0066FF"/>
                </a:solidFill>
                <a:latin typeface="Comic Sans MS" pitchFamily="66" charset="0"/>
              </a:rPr>
              <a:t>,      s</a:t>
            </a:r>
            <a:r>
              <a:rPr kumimoji="0" lang="en-US" altLang="en-US" baseline="-25000">
                <a:solidFill>
                  <a:srgbClr val="0066FF"/>
                </a:solidFill>
                <a:latin typeface="Comic Sans MS" pitchFamily="66" charset="0"/>
              </a:rPr>
              <a:t>3</a:t>
            </a:r>
            <a:r>
              <a:rPr kumimoji="0" lang="en-US" altLang="en-US">
                <a:solidFill>
                  <a:srgbClr val="0066FF"/>
                </a:solidFill>
                <a:latin typeface="Comic Sans MS" pitchFamily="66" charset="0"/>
              </a:rPr>
              <a:t>, s</a:t>
            </a:r>
            <a:r>
              <a:rPr kumimoji="0" lang="en-US" altLang="en-US" baseline="-25000">
                <a:solidFill>
                  <a:srgbClr val="0066FF"/>
                </a:solidFill>
                <a:latin typeface="Comic Sans MS" pitchFamily="66" charset="0"/>
              </a:rPr>
              <a:t>4</a:t>
            </a:r>
            <a:r>
              <a:rPr kumimoji="0" lang="en-US" altLang="en-US">
                <a:solidFill>
                  <a:srgbClr val="0066FF"/>
                </a:solidFill>
                <a:latin typeface="Comic Sans MS" pitchFamily="66" charset="0"/>
              </a:rPr>
              <a:t>,      …  , s</a:t>
            </a:r>
            <a:r>
              <a:rPr kumimoji="0" lang="en-US" altLang="en-US" i="1" baseline="-25000">
                <a:solidFill>
                  <a:srgbClr val="0066FF"/>
                </a:solidFill>
                <a:latin typeface="Comic Sans MS" pitchFamily="66" charset="0"/>
              </a:rPr>
              <a:t>n</a:t>
            </a:r>
            <a:r>
              <a:rPr kumimoji="0" lang="en-US" altLang="en-US">
                <a:solidFill>
                  <a:srgbClr val="0066FF"/>
                </a:solidFill>
                <a:latin typeface="Comic Sans MS" pitchFamily="66" charset="0"/>
              </a:rPr>
              <a:t>}</a:t>
            </a:r>
          </a:p>
        </p:txBody>
      </p:sp>
      <p:sp>
        <p:nvSpPr>
          <p:cNvPr id="1053702" name="Text Box 6"/>
          <p:cNvSpPr txBox="1">
            <a:spLocks noChangeArrowheads="1"/>
          </p:cNvSpPr>
          <p:nvPr/>
        </p:nvSpPr>
        <p:spPr bwMode="auto">
          <a:xfrm>
            <a:off x="1371600" y="2138363"/>
            <a:ext cx="634365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 define a bijection between subsets and binary strings</a:t>
            </a:r>
          </a:p>
        </p:txBody>
      </p:sp>
      <p:grpSp>
        <p:nvGrpSpPr>
          <p:cNvPr id="1053730" name="Group 34"/>
          <p:cNvGrpSpPr>
            <a:grpSpLocks/>
          </p:cNvGrpSpPr>
          <p:nvPr/>
        </p:nvGrpSpPr>
        <p:grpSpPr bwMode="auto">
          <a:xfrm>
            <a:off x="990600" y="2895600"/>
            <a:ext cx="2754313" cy="1371600"/>
            <a:chOff x="3504" y="1680"/>
            <a:chExt cx="1735" cy="864"/>
          </a:xfrm>
        </p:grpSpPr>
        <p:sp>
          <p:nvSpPr>
            <p:cNvPr id="1053710" name="Oval 14"/>
            <p:cNvSpPr>
              <a:spLocks noChangeArrowheads="1"/>
            </p:cNvSpPr>
            <p:nvPr/>
          </p:nvSpPr>
          <p:spPr bwMode="auto">
            <a:xfrm>
              <a:off x="3761" y="1696"/>
              <a:ext cx="422" cy="848"/>
            </a:xfrm>
            <a:prstGeom prst="ellipse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711" name="Oval 15"/>
            <p:cNvSpPr>
              <a:spLocks noChangeArrowheads="1"/>
            </p:cNvSpPr>
            <p:nvPr/>
          </p:nvSpPr>
          <p:spPr bwMode="auto">
            <a:xfrm>
              <a:off x="4512" y="1680"/>
              <a:ext cx="422" cy="848"/>
            </a:xfrm>
            <a:prstGeom prst="ellipse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712" name="Text Box 16"/>
            <p:cNvSpPr txBox="1">
              <a:spLocks noChangeArrowheads="1"/>
            </p:cNvSpPr>
            <p:nvPr/>
          </p:nvSpPr>
          <p:spPr bwMode="auto">
            <a:xfrm>
              <a:off x="3504" y="1968"/>
              <a:ext cx="2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000" i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053713" name="Text Box 17"/>
            <p:cNvSpPr txBox="1">
              <a:spLocks noChangeArrowheads="1"/>
            </p:cNvSpPr>
            <p:nvPr/>
          </p:nvSpPr>
          <p:spPr bwMode="auto">
            <a:xfrm>
              <a:off x="5022" y="1974"/>
              <a:ext cx="2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000" i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053714" name="Oval 18"/>
            <p:cNvSpPr>
              <a:spLocks noChangeArrowheads="1"/>
            </p:cNvSpPr>
            <p:nvPr/>
          </p:nvSpPr>
          <p:spPr bwMode="auto">
            <a:xfrm>
              <a:off x="3942" y="1784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715" name="Oval 19"/>
            <p:cNvSpPr>
              <a:spLocks noChangeArrowheads="1"/>
            </p:cNvSpPr>
            <p:nvPr/>
          </p:nvSpPr>
          <p:spPr bwMode="auto">
            <a:xfrm>
              <a:off x="3942" y="1912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716" name="Oval 20"/>
            <p:cNvSpPr>
              <a:spLocks noChangeArrowheads="1"/>
            </p:cNvSpPr>
            <p:nvPr/>
          </p:nvSpPr>
          <p:spPr bwMode="auto">
            <a:xfrm>
              <a:off x="3942" y="2044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717" name="Oval 21"/>
            <p:cNvSpPr>
              <a:spLocks noChangeArrowheads="1"/>
            </p:cNvSpPr>
            <p:nvPr/>
          </p:nvSpPr>
          <p:spPr bwMode="auto">
            <a:xfrm>
              <a:off x="3942" y="2352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718" name="Text Box 22"/>
            <p:cNvSpPr txBox="1">
              <a:spLocks noChangeArrowheads="1"/>
            </p:cNvSpPr>
            <p:nvPr/>
          </p:nvSpPr>
          <p:spPr bwMode="auto">
            <a:xfrm>
              <a:off x="3840" y="2064"/>
              <a:ext cx="2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0" lang="en-US" altLang="en-US" sz="200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1053719" name="Oval 23"/>
            <p:cNvSpPr>
              <a:spLocks noChangeArrowheads="1"/>
            </p:cNvSpPr>
            <p:nvPr/>
          </p:nvSpPr>
          <p:spPr bwMode="auto">
            <a:xfrm>
              <a:off x="4729" y="1780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720" name="Oval 24"/>
            <p:cNvSpPr>
              <a:spLocks noChangeArrowheads="1"/>
            </p:cNvSpPr>
            <p:nvPr/>
          </p:nvSpPr>
          <p:spPr bwMode="auto">
            <a:xfrm>
              <a:off x="4729" y="1908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721" name="Oval 25"/>
            <p:cNvSpPr>
              <a:spLocks noChangeArrowheads="1"/>
            </p:cNvSpPr>
            <p:nvPr/>
          </p:nvSpPr>
          <p:spPr bwMode="auto">
            <a:xfrm>
              <a:off x="4729" y="2040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722" name="Oval 26"/>
            <p:cNvSpPr>
              <a:spLocks noChangeArrowheads="1"/>
            </p:cNvSpPr>
            <p:nvPr/>
          </p:nvSpPr>
          <p:spPr bwMode="auto">
            <a:xfrm>
              <a:off x="4729" y="2348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723" name="Text Box 27"/>
            <p:cNvSpPr txBox="1">
              <a:spLocks noChangeArrowheads="1"/>
            </p:cNvSpPr>
            <p:nvPr/>
          </p:nvSpPr>
          <p:spPr bwMode="auto">
            <a:xfrm>
              <a:off x="4640" y="2064"/>
              <a:ext cx="2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0" lang="en-US" altLang="en-US" sz="200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1053725" name="Line 29"/>
            <p:cNvSpPr>
              <a:spLocks noChangeShapeType="1"/>
            </p:cNvSpPr>
            <p:nvPr/>
          </p:nvSpPr>
          <p:spPr bwMode="auto">
            <a:xfrm>
              <a:off x="3975" y="1808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726" name="Line 30"/>
            <p:cNvSpPr>
              <a:spLocks noChangeShapeType="1"/>
            </p:cNvSpPr>
            <p:nvPr/>
          </p:nvSpPr>
          <p:spPr bwMode="auto">
            <a:xfrm>
              <a:off x="3972" y="1940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727" name="Line 31"/>
            <p:cNvSpPr>
              <a:spLocks noChangeShapeType="1"/>
            </p:cNvSpPr>
            <p:nvPr/>
          </p:nvSpPr>
          <p:spPr bwMode="auto">
            <a:xfrm>
              <a:off x="3975" y="2080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728" name="Line 32"/>
            <p:cNvSpPr>
              <a:spLocks noChangeShapeType="1"/>
            </p:cNvSpPr>
            <p:nvPr/>
          </p:nvSpPr>
          <p:spPr bwMode="auto">
            <a:xfrm>
              <a:off x="3972" y="2380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729" name="Text Box 33"/>
            <p:cNvSpPr txBox="1">
              <a:spLocks noChangeArrowheads="1"/>
            </p:cNvSpPr>
            <p:nvPr/>
          </p:nvSpPr>
          <p:spPr bwMode="auto">
            <a:xfrm>
              <a:off x="4274" y="2174"/>
              <a:ext cx="19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000" i="1">
                  <a:solidFill>
                    <a:srgbClr val="000000"/>
                  </a:solidFill>
                </a:rPr>
                <a:t>f</a:t>
              </a:r>
            </a:p>
          </p:txBody>
        </p:sp>
      </p:grpSp>
      <p:sp>
        <p:nvSpPr>
          <p:cNvPr id="1053731" name="Text Box 35"/>
          <p:cNvSpPr txBox="1">
            <a:spLocks noChangeArrowheads="1"/>
          </p:cNvSpPr>
          <p:nvPr/>
        </p:nvSpPr>
        <p:spPr bwMode="auto">
          <a:xfrm>
            <a:off x="3983038" y="3124200"/>
            <a:ext cx="4637087" cy="925513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A: the set of all subsets of S</a:t>
            </a:r>
          </a:p>
          <a:p>
            <a:endParaRPr lang="en-US" altLang="zh-TW"/>
          </a:p>
          <a:p>
            <a:r>
              <a:rPr lang="en-US" altLang="zh-TW"/>
              <a:t>B: the set of all binary strings of length n</a:t>
            </a:r>
          </a:p>
        </p:txBody>
      </p:sp>
      <p:sp>
        <p:nvSpPr>
          <p:cNvPr id="1053732" name="Text Box 36"/>
          <p:cNvSpPr txBox="1">
            <a:spLocks noChangeArrowheads="1"/>
          </p:cNvSpPr>
          <p:nvPr/>
        </p:nvSpPr>
        <p:spPr bwMode="auto">
          <a:xfrm>
            <a:off x="1447800" y="4724400"/>
            <a:ext cx="4862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mapping is defined in the following way: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3700" grpId="0"/>
      <p:bldP spid="1053701" grpId="0"/>
      <p:bldP spid="1053702" grpId="0" animBg="1"/>
      <p:bldP spid="1053731" grpId="0" animBg="1"/>
      <p:bldP spid="10537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610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Bijection: Power Set and Binary Strings</a:t>
            </a:r>
          </a:p>
        </p:txBody>
      </p:sp>
      <p:sp>
        <p:nvSpPr>
          <p:cNvPr id="1060871" name="Text Box 7"/>
          <p:cNvSpPr txBox="1">
            <a:spLocks noChangeArrowheads="1"/>
          </p:cNvSpPr>
          <p:nvPr/>
        </p:nvSpPr>
        <p:spPr bwMode="auto">
          <a:xfrm>
            <a:off x="946150" y="3303588"/>
            <a:ext cx="598805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This mapping is a bijection, because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v"/>
            </a:pPr>
            <a:r>
              <a:rPr lang="en-US" altLang="en-US"/>
              <a:t> each subset is mapped to a unique binary string, and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v"/>
            </a:pPr>
            <a:r>
              <a:rPr lang="en-US" altLang="en-US"/>
              <a:t> each binary string represents a unique subset.</a:t>
            </a:r>
          </a:p>
        </p:txBody>
      </p:sp>
      <p:sp>
        <p:nvSpPr>
          <p:cNvPr id="1060872" name="Text Box 8"/>
          <p:cNvSpPr txBox="1">
            <a:spLocks noChangeArrowheads="1"/>
          </p:cNvSpPr>
          <p:nvPr/>
        </p:nvSpPr>
        <p:spPr bwMode="auto">
          <a:xfrm>
            <a:off x="1143000" y="5562600"/>
            <a:ext cx="3886200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tabLst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tabLst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tabLst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tabLst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solidFill>
                  <a:schemeClr val="tx2"/>
                </a:solidFill>
                <a:latin typeface="Comic Sans MS" pitchFamily="66" charset="0"/>
              </a:rPr>
              <a:t>So, </a:t>
            </a:r>
            <a:r>
              <a:rPr kumimoji="0" lang="en-US" altLang="en-US">
                <a:latin typeface="Comic Sans MS" pitchFamily="66" charset="0"/>
              </a:rPr>
              <a:t>|</a:t>
            </a:r>
            <a:r>
              <a:rPr kumimoji="0" lang="en-US" altLang="en-US" i="1">
                <a:solidFill>
                  <a:srgbClr val="0033CC"/>
                </a:solidFill>
                <a:latin typeface="Comic Sans MS" pitchFamily="66" charset="0"/>
              </a:rPr>
              <a:t>n</a:t>
            </a:r>
            <a:r>
              <a:rPr kumimoji="0" lang="en-US" altLang="en-US">
                <a:latin typeface="Comic Sans MS" pitchFamily="66" charset="0"/>
              </a:rPr>
              <a:t>-bit binary strings| =</a:t>
            </a:r>
            <a:r>
              <a:rPr kumimoji="0" lang="en-US" altLang="en-US" i="1">
                <a:latin typeface="Comic Sans MS" pitchFamily="66" charset="0"/>
              </a:rPr>
              <a:t> </a:t>
            </a:r>
            <a:r>
              <a:rPr kumimoji="0" lang="en-US" altLang="en-US">
                <a:latin typeface="Comic Sans MS" pitchFamily="66" charset="0"/>
              </a:rPr>
              <a:t>|P(</a:t>
            </a:r>
            <a:r>
              <a:rPr kumimoji="0" lang="en-US" altLang="en-US" i="1">
                <a:latin typeface="Comic Sans MS" pitchFamily="66" charset="0"/>
              </a:rPr>
              <a:t>S</a:t>
            </a:r>
            <a:r>
              <a:rPr kumimoji="0" lang="en-US" altLang="en-US">
                <a:latin typeface="Comic Sans MS" pitchFamily="66" charset="0"/>
              </a:rPr>
              <a:t>)|</a:t>
            </a:r>
          </a:p>
        </p:txBody>
      </p:sp>
      <p:sp>
        <p:nvSpPr>
          <p:cNvPr id="1060873" name="AutoShape 9"/>
          <p:cNvSpPr>
            <a:spLocks/>
          </p:cNvSpPr>
          <p:nvPr/>
        </p:nvSpPr>
        <p:spPr bwMode="auto">
          <a:xfrm rot="16200000">
            <a:off x="2705100" y="4991100"/>
            <a:ext cx="228600" cy="2133600"/>
          </a:xfrm>
          <a:prstGeom prst="leftBrace">
            <a:avLst>
              <a:gd name="adj1" fmla="val 77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60874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6248400"/>
            <a:ext cx="3048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0898" name="Text Box 34"/>
          <p:cNvSpPr txBox="1">
            <a:spLocks noChangeArrowheads="1"/>
          </p:cNvSpPr>
          <p:nvPr/>
        </p:nvSpPr>
        <p:spPr bwMode="auto">
          <a:xfrm>
            <a:off x="990600" y="2514600"/>
            <a:ext cx="350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string:</a:t>
            </a:r>
            <a:r>
              <a:rPr kumimoji="0" lang="en-US" altLang="en-US">
                <a:solidFill>
                  <a:srgbClr val="0066FF"/>
                </a:solidFill>
                <a:latin typeface="Comic Sans MS" pitchFamily="66" charset="0"/>
              </a:rPr>
              <a:t>    1    0   1   1  0   …     1</a:t>
            </a:r>
          </a:p>
        </p:txBody>
      </p:sp>
      <p:sp>
        <p:nvSpPr>
          <p:cNvPr id="1060899" name="Text Box 35"/>
          <p:cNvSpPr txBox="1">
            <a:spLocks noChangeArrowheads="1"/>
          </p:cNvSpPr>
          <p:nvPr/>
        </p:nvSpPr>
        <p:spPr bwMode="auto">
          <a:xfrm>
            <a:off x="990600" y="1981200"/>
            <a:ext cx="358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	subset:</a:t>
            </a:r>
            <a:r>
              <a:rPr kumimoji="0" lang="en-US" altLang="en-US">
                <a:solidFill>
                  <a:srgbClr val="008000"/>
                </a:solidFill>
                <a:latin typeface="Comic Sans MS" pitchFamily="66" charset="0"/>
              </a:rPr>
              <a:t> </a:t>
            </a:r>
            <a:r>
              <a:rPr kumimoji="0" lang="en-US" altLang="en-US">
                <a:solidFill>
                  <a:srgbClr val="0066FF"/>
                </a:solidFill>
                <a:latin typeface="Comic Sans MS" pitchFamily="66" charset="0"/>
              </a:rPr>
              <a:t>{s</a:t>
            </a:r>
            <a:r>
              <a:rPr kumimoji="0" lang="en-US" altLang="en-US" baseline="-25000">
                <a:solidFill>
                  <a:srgbClr val="0066FF"/>
                </a:solidFill>
                <a:latin typeface="Comic Sans MS" pitchFamily="66" charset="0"/>
              </a:rPr>
              <a:t>1</a:t>
            </a:r>
            <a:r>
              <a:rPr kumimoji="0" lang="en-US" altLang="en-US">
                <a:solidFill>
                  <a:srgbClr val="0066FF"/>
                </a:solidFill>
                <a:latin typeface="Comic Sans MS" pitchFamily="66" charset="0"/>
              </a:rPr>
              <a:t>,      s</a:t>
            </a:r>
            <a:r>
              <a:rPr kumimoji="0" lang="en-US" altLang="en-US" baseline="-25000">
                <a:solidFill>
                  <a:srgbClr val="0066FF"/>
                </a:solidFill>
                <a:latin typeface="Comic Sans MS" pitchFamily="66" charset="0"/>
              </a:rPr>
              <a:t>3</a:t>
            </a:r>
            <a:r>
              <a:rPr kumimoji="0" lang="en-US" altLang="en-US">
                <a:solidFill>
                  <a:srgbClr val="0066FF"/>
                </a:solidFill>
                <a:latin typeface="Comic Sans MS" pitchFamily="66" charset="0"/>
              </a:rPr>
              <a:t>, s</a:t>
            </a:r>
            <a:r>
              <a:rPr kumimoji="0" lang="en-US" altLang="en-US" baseline="-25000">
                <a:solidFill>
                  <a:srgbClr val="0066FF"/>
                </a:solidFill>
                <a:latin typeface="Comic Sans MS" pitchFamily="66" charset="0"/>
              </a:rPr>
              <a:t>4</a:t>
            </a:r>
            <a:r>
              <a:rPr kumimoji="0" lang="en-US" altLang="en-US">
                <a:solidFill>
                  <a:srgbClr val="0066FF"/>
                </a:solidFill>
                <a:latin typeface="Comic Sans MS" pitchFamily="66" charset="0"/>
              </a:rPr>
              <a:t>,      …  , s</a:t>
            </a:r>
            <a:r>
              <a:rPr kumimoji="0" lang="en-US" altLang="en-US" i="1" baseline="-25000">
                <a:solidFill>
                  <a:srgbClr val="0066FF"/>
                </a:solidFill>
                <a:latin typeface="Comic Sans MS" pitchFamily="66" charset="0"/>
              </a:rPr>
              <a:t>n</a:t>
            </a:r>
            <a:r>
              <a:rPr kumimoji="0" lang="en-US" altLang="en-US">
                <a:solidFill>
                  <a:srgbClr val="0066FF"/>
                </a:solidFill>
                <a:latin typeface="Comic Sans MS" pitchFamily="66" charset="0"/>
              </a:rPr>
              <a:t>}</a:t>
            </a:r>
          </a:p>
        </p:txBody>
      </p:sp>
      <p:sp>
        <p:nvSpPr>
          <p:cNvPr id="1060900" name="Text Box 36"/>
          <p:cNvSpPr txBox="1">
            <a:spLocks noChangeArrowheads="1"/>
          </p:cNvSpPr>
          <p:nvPr/>
        </p:nvSpPr>
        <p:spPr bwMode="auto">
          <a:xfrm>
            <a:off x="914400" y="1447800"/>
            <a:ext cx="4862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mapping is defined in the following way:</a:t>
            </a:r>
          </a:p>
        </p:txBody>
      </p:sp>
      <p:grpSp>
        <p:nvGrpSpPr>
          <p:cNvPr id="1060901" name="Group 37"/>
          <p:cNvGrpSpPr>
            <a:grpSpLocks/>
          </p:cNvGrpSpPr>
          <p:nvPr/>
        </p:nvGrpSpPr>
        <p:grpSpPr bwMode="auto">
          <a:xfrm>
            <a:off x="5943600" y="1600200"/>
            <a:ext cx="2754313" cy="1371600"/>
            <a:chOff x="3504" y="1680"/>
            <a:chExt cx="1735" cy="864"/>
          </a:xfrm>
        </p:grpSpPr>
        <p:sp>
          <p:nvSpPr>
            <p:cNvPr id="1060902" name="Oval 38"/>
            <p:cNvSpPr>
              <a:spLocks noChangeArrowheads="1"/>
            </p:cNvSpPr>
            <p:nvPr/>
          </p:nvSpPr>
          <p:spPr bwMode="auto">
            <a:xfrm>
              <a:off x="3761" y="1696"/>
              <a:ext cx="422" cy="848"/>
            </a:xfrm>
            <a:prstGeom prst="ellipse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903" name="Oval 39"/>
            <p:cNvSpPr>
              <a:spLocks noChangeArrowheads="1"/>
            </p:cNvSpPr>
            <p:nvPr/>
          </p:nvSpPr>
          <p:spPr bwMode="auto">
            <a:xfrm>
              <a:off x="4512" y="1680"/>
              <a:ext cx="422" cy="848"/>
            </a:xfrm>
            <a:prstGeom prst="ellipse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904" name="Text Box 40"/>
            <p:cNvSpPr txBox="1">
              <a:spLocks noChangeArrowheads="1"/>
            </p:cNvSpPr>
            <p:nvPr/>
          </p:nvSpPr>
          <p:spPr bwMode="auto">
            <a:xfrm>
              <a:off x="3504" y="1968"/>
              <a:ext cx="2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000" i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060905" name="Text Box 41"/>
            <p:cNvSpPr txBox="1">
              <a:spLocks noChangeArrowheads="1"/>
            </p:cNvSpPr>
            <p:nvPr/>
          </p:nvSpPr>
          <p:spPr bwMode="auto">
            <a:xfrm>
              <a:off x="5022" y="1974"/>
              <a:ext cx="2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000" i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060906" name="Oval 42"/>
            <p:cNvSpPr>
              <a:spLocks noChangeArrowheads="1"/>
            </p:cNvSpPr>
            <p:nvPr/>
          </p:nvSpPr>
          <p:spPr bwMode="auto">
            <a:xfrm>
              <a:off x="3942" y="1784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907" name="Oval 43"/>
            <p:cNvSpPr>
              <a:spLocks noChangeArrowheads="1"/>
            </p:cNvSpPr>
            <p:nvPr/>
          </p:nvSpPr>
          <p:spPr bwMode="auto">
            <a:xfrm>
              <a:off x="3942" y="1912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908" name="Oval 44"/>
            <p:cNvSpPr>
              <a:spLocks noChangeArrowheads="1"/>
            </p:cNvSpPr>
            <p:nvPr/>
          </p:nvSpPr>
          <p:spPr bwMode="auto">
            <a:xfrm>
              <a:off x="3942" y="2044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909" name="Oval 45"/>
            <p:cNvSpPr>
              <a:spLocks noChangeArrowheads="1"/>
            </p:cNvSpPr>
            <p:nvPr/>
          </p:nvSpPr>
          <p:spPr bwMode="auto">
            <a:xfrm>
              <a:off x="3942" y="2352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910" name="Text Box 46"/>
            <p:cNvSpPr txBox="1">
              <a:spLocks noChangeArrowheads="1"/>
            </p:cNvSpPr>
            <p:nvPr/>
          </p:nvSpPr>
          <p:spPr bwMode="auto">
            <a:xfrm>
              <a:off x="3840" y="2064"/>
              <a:ext cx="2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0" lang="en-US" altLang="en-US" sz="200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1060911" name="Oval 47"/>
            <p:cNvSpPr>
              <a:spLocks noChangeArrowheads="1"/>
            </p:cNvSpPr>
            <p:nvPr/>
          </p:nvSpPr>
          <p:spPr bwMode="auto">
            <a:xfrm>
              <a:off x="4729" y="1780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912" name="Oval 48"/>
            <p:cNvSpPr>
              <a:spLocks noChangeArrowheads="1"/>
            </p:cNvSpPr>
            <p:nvPr/>
          </p:nvSpPr>
          <p:spPr bwMode="auto">
            <a:xfrm>
              <a:off x="4729" y="1908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913" name="Oval 49"/>
            <p:cNvSpPr>
              <a:spLocks noChangeArrowheads="1"/>
            </p:cNvSpPr>
            <p:nvPr/>
          </p:nvSpPr>
          <p:spPr bwMode="auto">
            <a:xfrm>
              <a:off x="4729" y="2040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914" name="Oval 50"/>
            <p:cNvSpPr>
              <a:spLocks noChangeArrowheads="1"/>
            </p:cNvSpPr>
            <p:nvPr/>
          </p:nvSpPr>
          <p:spPr bwMode="auto">
            <a:xfrm>
              <a:off x="4729" y="2348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915" name="Text Box 51"/>
            <p:cNvSpPr txBox="1">
              <a:spLocks noChangeArrowheads="1"/>
            </p:cNvSpPr>
            <p:nvPr/>
          </p:nvSpPr>
          <p:spPr bwMode="auto">
            <a:xfrm>
              <a:off x="4640" y="2064"/>
              <a:ext cx="2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0" lang="en-US" altLang="en-US" sz="200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1060916" name="Line 52"/>
            <p:cNvSpPr>
              <a:spLocks noChangeShapeType="1"/>
            </p:cNvSpPr>
            <p:nvPr/>
          </p:nvSpPr>
          <p:spPr bwMode="auto">
            <a:xfrm>
              <a:off x="3975" y="1808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0917" name="Line 53"/>
            <p:cNvSpPr>
              <a:spLocks noChangeShapeType="1"/>
            </p:cNvSpPr>
            <p:nvPr/>
          </p:nvSpPr>
          <p:spPr bwMode="auto">
            <a:xfrm>
              <a:off x="3972" y="1940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0918" name="Line 54"/>
            <p:cNvSpPr>
              <a:spLocks noChangeShapeType="1"/>
            </p:cNvSpPr>
            <p:nvPr/>
          </p:nvSpPr>
          <p:spPr bwMode="auto">
            <a:xfrm>
              <a:off x="3975" y="2080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0919" name="Line 55"/>
            <p:cNvSpPr>
              <a:spLocks noChangeShapeType="1"/>
            </p:cNvSpPr>
            <p:nvPr/>
          </p:nvSpPr>
          <p:spPr bwMode="auto">
            <a:xfrm>
              <a:off x="3972" y="2380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0920" name="Text Box 56"/>
            <p:cNvSpPr txBox="1">
              <a:spLocks noChangeArrowheads="1"/>
            </p:cNvSpPr>
            <p:nvPr/>
          </p:nvSpPr>
          <p:spPr bwMode="auto">
            <a:xfrm>
              <a:off x="4274" y="2174"/>
              <a:ext cx="19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000" i="1">
                  <a:solidFill>
                    <a:srgbClr val="000000"/>
                  </a:solidFill>
                </a:rPr>
                <a:t>f</a:t>
              </a:r>
            </a:p>
          </p:txBody>
        </p:sp>
      </p:grpSp>
      <p:sp>
        <p:nvSpPr>
          <p:cNvPr id="1060921" name="Text Box 57"/>
          <p:cNvSpPr txBox="1">
            <a:spLocks noChangeArrowheads="1"/>
          </p:cNvSpPr>
          <p:nvPr/>
        </p:nvSpPr>
        <p:spPr bwMode="auto">
          <a:xfrm>
            <a:off x="990600" y="4800600"/>
            <a:ext cx="6105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Therefore, |A| = |B|, and |B| can be computed directly.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0871" grpId="0"/>
      <p:bldP spid="1060872" grpId="0" animBg="1"/>
      <p:bldP spid="1060873" grpId="0" animBg="1"/>
      <p:bldP spid="10609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8" name="Text Box 2"/>
          <p:cNvSpPr txBox="1">
            <a:spLocks noChangeArrowheads="1"/>
          </p:cNvSpPr>
          <p:nvPr/>
        </p:nvSpPr>
        <p:spPr bwMode="auto">
          <a:xfrm>
            <a:off x="3227388" y="457200"/>
            <a:ext cx="2640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A Chess Problem</a:t>
            </a:r>
          </a:p>
        </p:txBody>
      </p:sp>
      <p:sp>
        <p:nvSpPr>
          <p:cNvPr id="971779" name="Rectangle 3"/>
          <p:cNvSpPr>
            <a:spLocks noChangeArrowheads="1"/>
          </p:cNvSpPr>
          <p:nvPr/>
        </p:nvSpPr>
        <p:spPr bwMode="auto">
          <a:xfrm>
            <a:off x="1676400" y="1447800"/>
            <a:ext cx="5867400" cy="12017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In how many different ways can we place a pawn (p),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a knight (k), and a bishop (b) on a chessboard so that</a:t>
            </a:r>
          </a:p>
          <a:p>
            <a:pPr>
              <a:lnSpc>
                <a:spcPct val="150000"/>
              </a:lnSpc>
            </a:pPr>
            <a:r>
              <a:rPr lang="en-US" altLang="en-US"/>
              <a:t>no two pieces share a row or a column?</a:t>
            </a:r>
          </a:p>
        </p:txBody>
      </p:sp>
      <p:pic>
        <p:nvPicPr>
          <p:cNvPr id="9717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108325"/>
            <a:ext cx="7162800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Text Box 2"/>
          <p:cNvSpPr txBox="1">
            <a:spLocks noChangeArrowheads="1"/>
          </p:cNvSpPr>
          <p:nvPr/>
        </p:nvSpPr>
        <p:spPr bwMode="auto">
          <a:xfrm>
            <a:off x="1828800" y="1447800"/>
            <a:ext cx="5410200" cy="161448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We define a mapping between configurations to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sequences (r(p), c(p), r(k), c(k), r(b), c(b)),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where r(p), r(k), and r(b) are distinct rows,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and c(p), c(k), and c(b) are distinct columns.</a:t>
            </a:r>
          </a:p>
        </p:txBody>
      </p:sp>
      <p:sp>
        <p:nvSpPr>
          <p:cNvPr id="954371" name="Text Box 3"/>
          <p:cNvSpPr txBox="1">
            <a:spLocks noChangeArrowheads="1"/>
          </p:cNvSpPr>
          <p:nvPr/>
        </p:nvSpPr>
        <p:spPr bwMode="auto">
          <a:xfrm>
            <a:off x="3227388" y="457200"/>
            <a:ext cx="2640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A Chess Problem</a:t>
            </a:r>
          </a:p>
        </p:txBody>
      </p:sp>
      <p:grpSp>
        <p:nvGrpSpPr>
          <p:cNvPr id="954379" name="Group 11"/>
          <p:cNvGrpSpPr>
            <a:grpSpLocks/>
          </p:cNvGrpSpPr>
          <p:nvPr/>
        </p:nvGrpSpPr>
        <p:grpSpPr bwMode="auto">
          <a:xfrm>
            <a:off x="457200" y="3733800"/>
            <a:ext cx="2754313" cy="1371600"/>
            <a:chOff x="3504" y="1680"/>
            <a:chExt cx="1735" cy="864"/>
          </a:xfrm>
        </p:grpSpPr>
        <p:sp>
          <p:nvSpPr>
            <p:cNvPr id="954380" name="Oval 12"/>
            <p:cNvSpPr>
              <a:spLocks noChangeArrowheads="1"/>
            </p:cNvSpPr>
            <p:nvPr/>
          </p:nvSpPr>
          <p:spPr bwMode="auto">
            <a:xfrm>
              <a:off x="3761" y="1696"/>
              <a:ext cx="422" cy="848"/>
            </a:xfrm>
            <a:prstGeom prst="ellipse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381" name="Oval 13"/>
            <p:cNvSpPr>
              <a:spLocks noChangeArrowheads="1"/>
            </p:cNvSpPr>
            <p:nvPr/>
          </p:nvSpPr>
          <p:spPr bwMode="auto">
            <a:xfrm>
              <a:off x="4512" y="1680"/>
              <a:ext cx="422" cy="848"/>
            </a:xfrm>
            <a:prstGeom prst="ellipse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382" name="Text Box 14"/>
            <p:cNvSpPr txBox="1">
              <a:spLocks noChangeArrowheads="1"/>
            </p:cNvSpPr>
            <p:nvPr/>
          </p:nvSpPr>
          <p:spPr bwMode="auto">
            <a:xfrm>
              <a:off x="3504" y="1968"/>
              <a:ext cx="2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000" i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954383" name="Text Box 15"/>
            <p:cNvSpPr txBox="1">
              <a:spLocks noChangeArrowheads="1"/>
            </p:cNvSpPr>
            <p:nvPr/>
          </p:nvSpPr>
          <p:spPr bwMode="auto">
            <a:xfrm>
              <a:off x="5022" y="1974"/>
              <a:ext cx="2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000" i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954384" name="Oval 16"/>
            <p:cNvSpPr>
              <a:spLocks noChangeArrowheads="1"/>
            </p:cNvSpPr>
            <p:nvPr/>
          </p:nvSpPr>
          <p:spPr bwMode="auto">
            <a:xfrm>
              <a:off x="3942" y="1784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385" name="Oval 17"/>
            <p:cNvSpPr>
              <a:spLocks noChangeArrowheads="1"/>
            </p:cNvSpPr>
            <p:nvPr/>
          </p:nvSpPr>
          <p:spPr bwMode="auto">
            <a:xfrm>
              <a:off x="3942" y="1912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386" name="Oval 18"/>
            <p:cNvSpPr>
              <a:spLocks noChangeArrowheads="1"/>
            </p:cNvSpPr>
            <p:nvPr/>
          </p:nvSpPr>
          <p:spPr bwMode="auto">
            <a:xfrm>
              <a:off x="3942" y="2044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387" name="Oval 19"/>
            <p:cNvSpPr>
              <a:spLocks noChangeArrowheads="1"/>
            </p:cNvSpPr>
            <p:nvPr/>
          </p:nvSpPr>
          <p:spPr bwMode="auto">
            <a:xfrm>
              <a:off x="3942" y="2352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388" name="Text Box 20"/>
            <p:cNvSpPr txBox="1">
              <a:spLocks noChangeArrowheads="1"/>
            </p:cNvSpPr>
            <p:nvPr/>
          </p:nvSpPr>
          <p:spPr bwMode="auto">
            <a:xfrm>
              <a:off x="3840" y="2064"/>
              <a:ext cx="2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0" lang="en-US" altLang="en-US" sz="200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954389" name="Oval 21"/>
            <p:cNvSpPr>
              <a:spLocks noChangeArrowheads="1"/>
            </p:cNvSpPr>
            <p:nvPr/>
          </p:nvSpPr>
          <p:spPr bwMode="auto">
            <a:xfrm>
              <a:off x="4729" y="1780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390" name="Oval 22"/>
            <p:cNvSpPr>
              <a:spLocks noChangeArrowheads="1"/>
            </p:cNvSpPr>
            <p:nvPr/>
          </p:nvSpPr>
          <p:spPr bwMode="auto">
            <a:xfrm>
              <a:off x="4729" y="1908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391" name="Oval 23"/>
            <p:cNvSpPr>
              <a:spLocks noChangeArrowheads="1"/>
            </p:cNvSpPr>
            <p:nvPr/>
          </p:nvSpPr>
          <p:spPr bwMode="auto">
            <a:xfrm>
              <a:off x="4729" y="2040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392" name="Oval 24"/>
            <p:cNvSpPr>
              <a:spLocks noChangeArrowheads="1"/>
            </p:cNvSpPr>
            <p:nvPr/>
          </p:nvSpPr>
          <p:spPr bwMode="auto">
            <a:xfrm>
              <a:off x="4729" y="2348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393" name="Text Box 25"/>
            <p:cNvSpPr txBox="1">
              <a:spLocks noChangeArrowheads="1"/>
            </p:cNvSpPr>
            <p:nvPr/>
          </p:nvSpPr>
          <p:spPr bwMode="auto">
            <a:xfrm>
              <a:off x="4640" y="2064"/>
              <a:ext cx="2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0" lang="en-US" altLang="en-US" sz="200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954394" name="Line 26"/>
            <p:cNvSpPr>
              <a:spLocks noChangeShapeType="1"/>
            </p:cNvSpPr>
            <p:nvPr/>
          </p:nvSpPr>
          <p:spPr bwMode="auto">
            <a:xfrm>
              <a:off x="3975" y="1808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4395" name="Line 27"/>
            <p:cNvSpPr>
              <a:spLocks noChangeShapeType="1"/>
            </p:cNvSpPr>
            <p:nvPr/>
          </p:nvSpPr>
          <p:spPr bwMode="auto">
            <a:xfrm>
              <a:off x="3972" y="1940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4396" name="Line 28"/>
            <p:cNvSpPr>
              <a:spLocks noChangeShapeType="1"/>
            </p:cNvSpPr>
            <p:nvPr/>
          </p:nvSpPr>
          <p:spPr bwMode="auto">
            <a:xfrm>
              <a:off x="3975" y="2080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4397" name="Line 29"/>
            <p:cNvSpPr>
              <a:spLocks noChangeShapeType="1"/>
            </p:cNvSpPr>
            <p:nvPr/>
          </p:nvSpPr>
          <p:spPr bwMode="auto">
            <a:xfrm>
              <a:off x="3972" y="2380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4398" name="Text Box 30"/>
            <p:cNvSpPr txBox="1">
              <a:spLocks noChangeArrowheads="1"/>
            </p:cNvSpPr>
            <p:nvPr/>
          </p:nvSpPr>
          <p:spPr bwMode="auto">
            <a:xfrm>
              <a:off x="4274" y="2174"/>
              <a:ext cx="19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000" i="1">
                  <a:solidFill>
                    <a:srgbClr val="000000"/>
                  </a:solidFill>
                </a:rPr>
                <a:t>f</a:t>
              </a:r>
            </a:p>
          </p:txBody>
        </p:sp>
      </p:grpSp>
      <p:sp>
        <p:nvSpPr>
          <p:cNvPr id="954399" name="Text Box 31"/>
          <p:cNvSpPr txBox="1">
            <a:spLocks noChangeArrowheads="1"/>
          </p:cNvSpPr>
          <p:nvPr/>
        </p:nvSpPr>
        <p:spPr bwMode="auto">
          <a:xfrm>
            <a:off x="3581400" y="3960813"/>
            <a:ext cx="52768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A: the set of the configurations of the 3 pieces</a:t>
            </a:r>
          </a:p>
          <a:p>
            <a:endParaRPr lang="en-US" altLang="zh-TW"/>
          </a:p>
          <a:p>
            <a:r>
              <a:rPr lang="en-US" altLang="zh-TW"/>
              <a:t>B: the set of the such sequences of 6 numbers</a:t>
            </a:r>
          </a:p>
        </p:txBody>
      </p:sp>
      <p:sp>
        <p:nvSpPr>
          <p:cNvPr id="954400" name="Text Box 32"/>
          <p:cNvSpPr txBox="1">
            <a:spLocks noChangeArrowheads="1"/>
          </p:cNvSpPr>
          <p:nvPr/>
        </p:nvSpPr>
        <p:spPr bwMode="auto">
          <a:xfrm>
            <a:off x="1827213" y="5638800"/>
            <a:ext cx="5497512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If we can define a bijection between A and B,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and also calculate |B|, then we can determine |A|.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4399" grpId="0"/>
      <p:bldP spid="95440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890" name="Text Box 2"/>
          <p:cNvSpPr txBox="1">
            <a:spLocks noChangeArrowheads="1"/>
          </p:cNvSpPr>
          <p:nvPr/>
        </p:nvSpPr>
        <p:spPr bwMode="auto">
          <a:xfrm>
            <a:off x="1828800" y="1447800"/>
            <a:ext cx="5410200" cy="16144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We define a mapping between configurations to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sequences (r(p), c(p), r(k), c(k), r(b), c(b)),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where r(p), r(k), and r(b) are distinct rows,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and c(p), c(k), and c(b) are distinct columns.</a:t>
            </a:r>
          </a:p>
        </p:txBody>
      </p:sp>
      <p:sp>
        <p:nvSpPr>
          <p:cNvPr id="1061891" name="Text Box 3"/>
          <p:cNvSpPr txBox="1">
            <a:spLocks noChangeArrowheads="1"/>
          </p:cNvSpPr>
          <p:nvPr/>
        </p:nvSpPr>
        <p:spPr bwMode="auto">
          <a:xfrm>
            <a:off x="3227388" y="457200"/>
            <a:ext cx="2640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A Chess Problem</a:t>
            </a:r>
          </a:p>
        </p:txBody>
      </p:sp>
      <p:pic>
        <p:nvPicPr>
          <p:cNvPr id="10618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463925"/>
            <a:ext cx="3048000" cy="293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1893" name="AutoShape 5"/>
          <p:cNvSpPr>
            <a:spLocks noChangeArrowheads="1"/>
          </p:cNvSpPr>
          <p:nvPr/>
        </p:nvSpPr>
        <p:spPr bwMode="auto">
          <a:xfrm>
            <a:off x="3433763" y="3629025"/>
            <a:ext cx="1214437" cy="48577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1894" name="Text Box 6"/>
          <p:cNvSpPr txBox="1">
            <a:spLocks noChangeArrowheads="1"/>
          </p:cNvSpPr>
          <p:nvPr/>
        </p:nvSpPr>
        <p:spPr bwMode="auto">
          <a:xfrm>
            <a:off x="5197475" y="3657600"/>
            <a:ext cx="1508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(</a:t>
            </a:r>
            <a:r>
              <a:rPr lang="en-US" altLang="en-US">
                <a:solidFill>
                  <a:schemeClr val="accent2"/>
                </a:solidFill>
              </a:rPr>
              <a:t>7,6</a:t>
            </a:r>
            <a:r>
              <a:rPr lang="en-US" altLang="en-US"/>
              <a:t>,</a:t>
            </a:r>
            <a:r>
              <a:rPr lang="en-US" altLang="en-US">
                <a:solidFill>
                  <a:srgbClr val="008000"/>
                </a:solidFill>
              </a:rPr>
              <a:t>2,5</a:t>
            </a:r>
            <a:r>
              <a:rPr lang="en-US" altLang="en-US"/>
              <a:t>,</a:t>
            </a:r>
            <a:r>
              <a:rPr lang="en-US" altLang="en-US">
                <a:solidFill>
                  <a:srgbClr val="A50021"/>
                </a:solidFill>
              </a:rPr>
              <a:t>5,2</a:t>
            </a:r>
            <a:r>
              <a:rPr lang="en-US" altLang="en-US"/>
              <a:t>)</a:t>
            </a:r>
          </a:p>
        </p:txBody>
      </p:sp>
      <p:sp>
        <p:nvSpPr>
          <p:cNvPr id="1061895" name="Text Box 7"/>
          <p:cNvSpPr txBox="1">
            <a:spLocks noChangeArrowheads="1"/>
          </p:cNvSpPr>
          <p:nvPr/>
        </p:nvSpPr>
        <p:spPr bwMode="auto">
          <a:xfrm>
            <a:off x="1819275" y="6034088"/>
            <a:ext cx="704850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(7,6)</a:t>
            </a:r>
          </a:p>
        </p:txBody>
      </p:sp>
      <p:sp>
        <p:nvSpPr>
          <p:cNvPr id="1061896" name="Text Box 8"/>
          <p:cNvSpPr txBox="1">
            <a:spLocks noChangeArrowheads="1"/>
          </p:cNvSpPr>
          <p:nvPr/>
        </p:nvSpPr>
        <p:spPr bwMode="auto">
          <a:xfrm>
            <a:off x="1447800" y="4419600"/>
            <a:ext cx="70485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8000"/>
                </a:solidFill>
              </a:rPr>
              <a:t>(2,5)</a:t>
            </a:r>
          </a:p>
        </p:txBody>
      </p:sp>
      <p:sp>
        <p:nvSpPr>
          <p:cNvPr id="1061897" name="Text Box 9"/>
          <p:cNvSpPr txBox="1">
            <a:spLocks noChangeArrowheads="1"/>
          </p:cNvSpPr>
          <p:nvPr/>
        </p:nvSpPr>
        <p:spPr bwMode="auto">
          <a:xfrm>
            <a:off x="590550" y="5334000"/>
            <a:ext cx="70485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(5,2)</a:t>
            </a:r>
          </a:p>
        </p:txBody>
      </p:sp>
      <p:sp>
        <p:nvSpPr>
          <p:cNvPr id="1061898" name="Text Box 10"/>
          <p:cNvSpPr txBox="1">
            <a:spLocks noChangeArrowheads="1"/>
          </p:cNvSpPr>
          <p:nvPr/>
        </p:nvSpPr>
        <p:spPr bwMode="auto">
          <a:xfrm>
            <a:off x="3200400" y="4446588"/>
            <a:ext cx="5788025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This is a bijection, because: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v"/>
            </a:pPr>
            <a:r>
              <a:rPr lang="en-US" altLang="en-US"/>
              <a:t> each configuration is mapped to a unique sequence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v"/>
            </a:pPr>
            <a:r>
              <a:rPr lang="en-US" altLang="en-US"/>
              <a:t> each sequence represents a unique configuration.</a:t>
            </a:r>
          </a:p>
        </p:txBody>
      </p:sp>
      <p:sp>
        <p:nvSpPr>
          <p:cNvPr id="1061919" name="Text Box 31"/>
          <p:cNvSpPr txBox="1">
            <a:spLocks noChangeArrowheads="1"/>
          </p:cNvSpPr>
          <p:nvPr/>
        </p:nvSpPr>
        <p:spPr bwMode="auto">
          <a:xfrm>
            <a:off x="3184525" y="5867400"/>
            <a:ext cx="5700713" cy="78898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So, to count the number of chess configurations,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it is enough to count the number of such sequences.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1893" grpId="0" animBg="1"/>
      <p:bldP spid="1061894" grpId="0"/>
      <p:bldP spid="1061895" grpId="0" animBg="1"/>
      <p:bldP spid="1061896" grpId="0" animBg="1"/>
      <p:bldP spid="1061897" grpId="0" animBg="1"/>
      <p:bldP spid="1061898" grpId="0"/>
      <p:bldP spid="106191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53"/>
  <p:tag name="DEFAULTHEIGHT" val="2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n}{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8"/>
  <p:tag name="PICTUREFILESIZE" val="344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|A| = 4!9!|B|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2"/>
  <p:tag name="PICTUREFILESIZE" val="469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|A| = 4!9!|B|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2"/>
  <p:tag name="PICTUREFILESIZE" val="469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2n}{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0"/>
  <p:tag name="PICTUREFILESIZE" val="434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frac{1}{n+1} \binom{2n}{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8"/>
  <p:tag name="PICTUREFILESIZE" val="65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2^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2"/>
  <p:tag name="PICTUREFILESIZE" val="153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=\binom{16}{4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7"/>
  <p:tag name="PICTUREFILESIZE" val="424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=\binom{15}{6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7"/>
  <p:tag name="PICTUREFILESIZE" val="440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n+2}{3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0"/>
  <p:tag name="PICTUREFILESIZE" val="522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13}{3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0"/>
  <p:tag name="PICTUREFILESIZE" val="401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9}{3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8"/>
  <p:tag name="PICTUREFILESIZE" val="358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|A| = 2|B|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6"/>
  <p:tag name="PICTUREFILESIZE" val="367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|A| = n|B|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6"/>
  <p:tag name="PICTUREFILESIZE" val="355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PMingLiU"/>
        <a:cs typeface=""/>
      </a:majorFont>
      <a:minorFont>
        <a:latin typeface="Arial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PMingLiU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PMingLiU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17045</TotalTime>
  <Words>3100</Words>
  <Application>Microsoft Office PowerPoint</Application>
  <PresentationFormat>On-screen Show (4:3)</PresentationFormat>
  <Paragraphs>441</Paragraphs>
  <Slides>49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9" baseType="lpstr">
      <vt:lpstr>PMingLiU</vt:lpstr>
      <vt:lpstr>PMingLiU</vt:lpstr>
      <vt:lpstr>Arial</vt:lpstr>
      <vt:lpstr>Comic Sans MS</vt:lpstr>
      <vt:lpstr>Euclid Extra</vt:lpstr>
      <vt:lpstr>Euclid Symbol</vt:lpstr>
      <vt:lpstr>Symbol</vt:lpstr>
      <vt:lpstr>Wingdings</vt:lpstr>
      <vt:lpstr>Default Design</vt:lpstr>
      <vt:lpstr>Equation</vt:lpstr>
      <vt:lpstr>More Counting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Amit Kumar</cp:lastModifiedBy>
  <cp:revision>337</cp:revision>
  <dcterms:created xsi:type="dcterms:W3CDTF">2007-08-29T04:27:34Z</dcterms:created>
  <dcterms:modified xsi:type="dcterms:W3CDTF">2016-10-15T07:58:25Z</dcterms:modified>
</cp:coreProperties>
</file>